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66" r:id="rId3"/>
    <p:sldId id="267" r:id="rId4"/>
    <p:sldId id="268" r:id="rId5"/>
    <p:sldId id="270" r:id="rId6"/>
    <p:sldId id="265" r:id="rId7"/>
    <p:sldId id="271" r:id="rId8"/>
    <p:sldId id="272" r:id="rId9"/>
    <p:sldId id="282" r:id="rId10"/>
    <p:sldId id="274" r:id="rId11"/>
    <p:sldId id="275" r:id="rId12"/>
    <p:sldId id="276" r:id="rId13"/>
    <p:sldId id="277" r:id="rId14"/>
    <p:sldId id="278" r:id="rId15"/>
    <p:sldId id="279" r:id="rId16"/>
    <p:sldId id="283" r:id="rId17"/>
    <p:sldId id="280" r:id="rId18"/>
    <p:sldId id="281" r:id="rId19"/>
    <p:sldId id="259" r:id="rId20"/>
    <p:sldId id="260" r:id="rId21"/>
    <p:sldId id="261" r:id="rId22"/>
    <p:sldId id="263" r:id="rId23"/>
    <p:sldId id="264" r:id="rId24"/>
    <p:sldId id="26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>
        <p:scale>
          <a:sx n="90" d="100"/>
          <a:sy n="90" d="100"/>
        </p:scale>
        <p:origin x="-522" y="6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5035940-3361-4E1C-932C-EB57A93349AA}" type="datetimeFigureOut">
              <a:rPr lang="en-GB" smtClean="0"/>
              <a:t>17/07/2020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BA21CCF-2C6B-4194-AFC6-435C3A70CFAC}" type="slidenum">
              <a:rPr lang="en-GB" smtClean="0"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tm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mp"/><Relationship Id="rId2" Type="http://schemas.openxmlformats.org/officeDocument/2006/relationships/image" Target="../media/image18.tmp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13" Type="http://schemas.openxmlformats.org/officeDocument/2006/relationships/image" Target="../media/image31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12" Type="http://schemas.openxmlformats.org/officeDocument/2006/relationships/image" Target="../media/image30.jpeg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11" Type="http://schemas.openxmlformats.org/officeDocument/2006/relationships/image" Target="../media/image29.jpeg"/><Relationship Id="rId5" Type="http://schemas.openxmlformats.org/officeDocument/2006/relationships/image" Target="../media/image23.jpeg"/><Relationship Id="rId15" Type="http://schemas.openxmlformats.org/officeDocument/2006/relationships/image" Target="../media/image33.tmp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Relationship Id="rId1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tmp"/><Relationship Id="rId7" Type="http://schemas.openxmlformats.org/officeDocument/2006/relationships/image" Target="../media/image39.tmp"/><Relationship Id="rId2" Type="http://schemas.openxmlformats.org/officeDocument/2006/relationships/image" Target="../media/image34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tmp"/><Relationship Id="rId5" Type="http://schemas.openxmlformats.org/officeDocument/2006/relationships/image" Target="../media/image37.tmp"/><Relationship Id="rId4" Type="http://schemas.openxmlformats.org/officeDocument/2006/relationships/image" Target="../media/image36.tmp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mp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1495563" y="5013176"/>
            <a:ext cx="6400800" cy="1473200"/>
          </a:xfrm>
        </p:spPr>
        <p:txBody>
          <a:bodyPr>
            <a:normAutofit fontScale="85000" lnSpcReduction="10000"/>
          </a:bodyPr>
          <a:lstStyle/>
          <a:p>
            <a:r>
              <a:rPr lang="en-GB" sz="6000" b="1" dirty="0" smtClean="0">
                <a:solidFill>
                  <a:schemeClr val="accent5">
                    <a:lumMod val="75000"/>
                    <a:lumOff val="25000"/>
                  </a:schemeClr>
                </a:solidFill>
                <a:latin typeface="Calibri" panose="020F0502020204030204" pitchFamily="34" charset="0"/>
              </a:rPr>
              <a:t>Reception</a:t>
            </a:r>
          </a:p>
          <a:p>
            <a:r>
              <a:rPr lang="en-GB" sz="3200" dirty="0" smtClean="0">
                <a:solidFill>
                  <a:schemeClr val="tx2"/>
                </a:solidFill>
                <a:latin typeface="Calibri" panose="020F0502020204030204" pitchFamily="34" charset="0"/>
              </a:rPr>
              <a:t>Moving in to Reception September 2020</a:t>
            </a:r>
            <a:endParaRPr lang="en-GB" sz="3200" dirty="0">
              <a:solidFill>
                <a:schemeClr val="tx2"/>
              </a:solidFill>
              <a:latin typeface="Calibri" panose="020F0502020204030204" pitchFamily="34" charset="0"/>
            </a:endParaRP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391" y="1052736"/>
            <a:ext cx="3153215" cy="3229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85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7" y="2276872"/>
            <a:ext cx="2880319" cy="384929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Hello!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We are delighted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that you have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chosen our school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for your children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and look forward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to a busy and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successful year of</a:t>
            </a:r>
          </a:p>
          <a:p>
            <a:pPr marL="0" indent="0" algn="ctr">
              <a:buNone/>
            </a:pPr>
            <a:r>
              <a:rPr lang="en-GB" sz="1800" dirty="0">
                <a:latin typeface="Century Gothic" panose="020B0502020202020204" pitchFamily="34" charset="0"/>
              </a:rPr>
              <a:t>learning</a:t>
            </a:r>
            <a:r>
              <a:rPr lang="en-GB" sz="1800" b="1" dirty="0">
                <a:latin typeface="Century Gothic" panose="020B0502020202020204" pitchFamily="34" charset="0"/>
              </a:rPr>
              <a:t>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Welcome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596538"/>
            <a:ext cx="4167772" cy="290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496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204864"/>
            <a:ext cx="7408333" cy="39212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 smtClean="0">
                <a:latin typeface="Century Gothic"/>
              </a:rPr>
              <a:t>Reception </a:t>
            </a:r>
            <a:r>
              <a:rPr lang="en-GB" sz="1800" dirty="0">
                <a:latin typeface="Century Gothic"/>
              </a:rPr>
              <a:t>is part of the </a:t>
            </a:r>
            <a:r>
              <a:rPr lang="en-GB" sz="1800" dirty="0" smtClean="0">
                <a:latin typeface="Century Gothic"/>
              </a:rPr>
              <a:t>Early Years Foundation Stage</a:t>
            </a:r>
          </a:p>
          <a:p>
            <a:pPr marL="0" indent="0">
              <a:buNone/>
            </a:pPr>
            <a:r>
              <a:rPr lang="en-GB" sz="1800" b="1" dirty="0">
                <a:latin typeface="Century Gothic"/>
              </a:rPr>
              <a:t>https://www.foundationyears.org.uk/files/2017/03/EYFS_STATUTORY_FRAMEWORK_2017.pdf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 smtClean="0">
                <a:latin typeface="Century Gothic"/>
              </a:rPr>
              <a:t>7 </a:t>
            </a:r>
            <a:r>
              <a:rPr lang="en-GB" sz="1800" dirty="0">
                <a:latin typeface="Century Gothic"/>
              </a:rPr>
              <a:t>areas of learning 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b="1" dirty="0">
                <a:latin typeface="Century Gothic,Bold"/>
              </a:rPr>
              <a:t>3 PRIME AREAS </a:t>
            </a:r>
            <a:r>
              <a:rPr lang="en-GB" sz="1800" dirty="0">
                <a:latin typeface="Century Gothic"/>
              </a:rPr>
              <a:t>– Communication &amp; Language,</a:t>
            </a:r>
          </a:p>
          <a:p>
            <a:pPr marL="0" indent="0">
              <a:buNone/>
            </a:pPr>
            <a:r>
              <a:rPr lang="en-GB" sz="1800" dirty="0">
                <a:latin typeface="Century Gothic"/>
              </a:rPr>
              <a:t>Personal, Social and Emotional development and</a:t>
            </a:r>
          </a:p>
          <a:p>
            <a:pPr marL="0" indent="0">
              <a:buNone/>
            </a:pPr>
            <a:r>
              <a:rPr lang="en-GB" sz="1800" dirty="0">
                <a:latin typeface="Century Gothic"/>
              </a:rPr>
              <a:t>Physical Development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b="1" dirty="0">
                <a:latin typeface="Century Gothic,Bold"/>
              </a:rPr>
              <a:t>4 SPECIFIC AREAS </a:t>
            </a:r>
            <a:r>
              <a:rPr lang="en-GB" sz="1800" dirty="0">
                <a:latin typeface="Century Gothic"/>
              </a:rPr>
              <a:t>– Mathematics, Literacy, Knowledge</a:t>
            </a:r>
          </a:p>
          <a:p>
            <a:pPr marL="0" indent="0">
              <a:buNone/>
            </a:pPr>
            <a:r>
              <a:rPr lang="en-GB" sz="1800" dirty="0">
                <a:latin typeface="Century Gothic"/>
              </a:rPr>
              <a:t>&amp; Understanding of the World, Expressive Art &amp; Design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>
                <a:latin typeface="Century Gothic"/>
              </a:rPr>
              <a:t>Working towards achieving a </a:t>
            </a:r>
            <a:r>
              <a:rPr lang="en-GB" sz="1800" b="1" dirty="0">
                <a:latin typeface="Century Gothic,Bold"/>
              </a:rPr>
              <a:t>GOOD LEVEL OF</a:t>
            </a:r>
          </a:p>
          <a:p>
            <a:pPr marL="0" indent="0">
              <a:buNone/>
            </a:pPr>
            <a:r>
              <a:rPr lang="en-GB" sz="1800" b="1" dirty="0">
                <a:latin typeface="Century Gothic,Bold"/>
              </a:rPr>
              <a:t>DEVELOPMENT </a:t>
            </a:r>
            <a:r>
              <a:rPr lang="en-GB" sz="1800" dirty="0">
                <a:latin typeface="Century Gothic"/>
              </a:rPr>
              <a:t>in the Early Learning Goals next</a:t>
            </a:r>
          </a:p>
          <a:p>
            <a:pPr marL="0" indent="0">
              <a:buNone/>
            </a:pPr>
            <a:r>
              <a:rPr lang="en-GB" sz="1800" dirty="0">
                <a:latin typeface="Century Gothic"/>
              </a:rPr>
              <a:t>June/July</a:t>
            </a:r>
            <a:endParaRPr lang="en-GB" sz="1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EARLY YEARS FOUNDATION STAGE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644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2132856"/>
            <a:ext cx="4752528" cy="424847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300" dirty="0" smtClean="0">
              <a:latin typeface="Wingdings 3"/>
            </a:endParaRPr>
          </a:p>
          <a:p>
            <a:pPr marL="0" indent="0">
              <a:buNone/>
            </a:pPr>
            <a:r>
              <a:rPr lang="en-GB" sz="1800" dirty="0" smtClean="0">
                <a:latin typeface="Wingdings 3"/>
              </a:rPr>
              <a:t></a:t>
            </a:r>
            <a:r>
              <a:rPr lang="en-GB" sz="1800" dirty="0" smtClean="0">
                <a:solidFill>
                  <a:srgbClr val="B41166"/>
                </a:solidFill>
                <a:latin typeface="Wingdings 3"/>
              </a:rPr>
              <a:t> </a:t>
            </a:r>
            <a:r>
              <a:rPr lang="en-GB" sz="1800" dirty="0">
                <a:latin typeface="Century Gothic"/>
              </a:rPr>
              <a:t>Learning in Early Years is through independent </a:t>
            </a:r>
            <a:r>
              <a:rPr lang="en-GB" sz="1800" dirty="0" smtClean="0">
                <a:latin typeface="Century Gothic"/>
              </a:rPr>
              <a:t>play and </a:t>
            </a:r>
            <a:r>
              <a:rPr lang="en-GB" sz="1800" dirty="0">
                <a:latin typeface="Century Gothic"/>
              </a:rPr>
              <a:t>some more structured adult-led </a:t>
            </a:r>
            <a:r>
              <a:rPr lang="en-GB" sz="1800" dirty="0" smtClean="0">
                <a:latin typeface="Century Gothic"/>
              </a:rPr>
              <a:t>teaching activities</a:t>
            </a:r>
            <a:r>
              <a:rPr lang="en-GB" sz="1800" dirty="0">
                <a:latin typeface="Century Gothic"/>
              </a:rPr>
              <a:t>.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>
                <a:latin typeface="Century Gothic"/>
              </a:rPr>
              <a:t>We observe your child, make </a:t>
            </a:r>
            <a:r>
              <a:rPr lang="en-GB" sz="1800" dirty="0" smtClean="0">
                <a:latin typeface="Century Gothic"/>
              </a:rPr>
              <a:t>assessments </a:t>
            </a:r>
            <a:r>
              <a:rPr lang="en-GB" sz="1800" dirty="0">
                <a:latin typeface="Century Gothic"/>
              </a:rPr>
              <a:t>and plan activities </a:t>
            </a:r>
            <a:r>
              <a:rPr lang="en-GB" sz="1800" dirty="0" smtClean="0">
                <a:latin typeface="Century Gothic"/>
              </a:rPr>
              <a:t>and continuous provision </a:t>
            </a:r>
            <a:r>
              <a:rPr lang="en-GB" sz="1800" dirty="0">
                <a:latin typeface="Century Gothic"/>
              </a:rPr>
              <a:t>based </a:t>
            </a:r>
            <a:r>
              <a:rPr lang="en-GB" sz="1800" dirty="0" smtClean="0">
                <a:latin typeface="Century Gothic"/>
              </a:rPr>
              <a:t>on what </a:t>
            </a:r>
            <a:r>
              <a:rPr lang="en-GB" sz="1800" dirty="0">
                <a:latin typeface="Century Gothic"/>
              </a:rPr>
              <a:t>we have seen and what each child needs.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>
                <a:latin typeface="Century Gothic"/>
              </a:rPr>
              <a:t>A learning journal is kept which records each </a:t>
            </a:r>
            <a:r>
              <a:rPr lang="en-GB" sz="1800" dirty="0" smtClean="0">
                <a:latin typeface="Century Gothic"/>
              </a:rPr>
              <a:t>child’s progress </a:t>
            </a:r>
            <a:r>
              <a:rPr lang="en-GB" sz="1800" dirty="0">
                <a:latin typeface="Century Gothic"/>
              </a:rPr>
              <a:t>and key learning </a:t>
            </a:r>
            <a:r>
              <a:rPr lang="en-GB" sz="1800" dirty="0" smtClean="0">
                <a:latin typeface="Century Gothic"/>
              </a:rPr>
              <a:t>achievements</a:t>
            </a:r>
            <a:r>
              <a:rPr lang="en-GB" sz="1800" dirty="0">
                <a:latin typeface="Century Gothic"/>
              </a:rPr>
              <a:t> </a:t>
            </a:r>
            <a:r>
              <a:rPr lang="en-GB" sz="1800" dirty="0" smtClean="0">
                <a:latin typeface="Century Gothic"/>
              </a:rPr>
              <a:t>through  ‘Evidence Me’  one of our assessment tools.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WE LEARN AND GROW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3137" y="2780928"/>
            <a:ext cx="3781114" cy="2802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08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4674" y="2158101"/>
            <a:ext cx="5256584" cy="439248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1800" dirty="0" smtClean="0">
              <a:latin typeface="Wingdings 3"/>
            </a:endParaRPr>
          </a:p>
          <a:p>
            <a:pPr marL="0" indent="0">
              <a:buNone/>
            </a:pPr>
            <a:r>
              <a:rPr lang="en-GB" sz="1800" dirty="0" smtClean="0">
                <a:latin typeface="Wingdings 3"/>
              </a:rPr>
              <a:t> </a:t>
            </a:r>
            <a:r>
              <a:rPr lang="en-GB" sz="1800" dirty="0">
                <a:latin typeface="Century Gothic"/>
              </a:rPr>
              <a:t>The outdoor area is a classroom.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>
                <a:latin typeface="Century Gothic"/>
              </a:rPr>
              <a:t>We will learn and explore outdoors every day.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 smtClean="0">
                <a:latin typeface="Century Gothic"/>
              </a:rPr>
              <a:t>Outdoor learning improves wellbeing </a:t>
            </a:r>
            <a:r>
              <a:rPr lang="en-GB" sz="1800" dirty="0">
                <a:latin typeface="Century Gothic"/>
              </a:rPr>
              <a:t>and health and enables curiosity </a:t>
            </a:r>
            <a:r>
              <a:rPr lang="en-GB" sz="1800" dirty="0" smtClean="0">
                <a:latin typeface="Century Gothic"/>
              </a:rPr>
              <a:t>and exploration</a:t>
            </a:r>
            <a:r>
              <a:rPr lang="en-GB" sz="1800" dirty="0">
                <a:latin typeface="Century Gothic"/>
              </a:rPr>
              <a:t>.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dirty="0">
                <a:latin typeface="Century Gothic"/>
              </a:rPr>
              <a:t>Children need to be prepared for whatever </a:t>
            </a:r>
            <a:r>
              <a:rPr lang="en-GB" sz="1800" dirty="0" smtClean="0">
                <a:latin typeface="Century Gothic"/>
              </a:rPr>
              <a:t>the weather </a:t>
            </a:r>
            <a:r>
              <a:rPr lang="en-GB" sz="1800" dirty="0">
                <a:latin typeface="Century Gothic"/>
              </a:rPr>
              <a:t>is like. We will be outside in the </a:t>
            </a:r>
            <a:r>
              <a:rPr lang="en-GB" sz="1800" dirty="0" smtClean="0">
                <a:latin typeface="Century Gothic"/>
              </a:rPr>
              <a:t>sunshine, wind, </a:t>
            </a:r>
            <a:r>
              <a:rPr lang="en-GB" sz="1800" dirty="0">
                <a:latin typeface="Century Gothic"/>
              </a:rPr>
              <a:t>rain, snow! All weather learners.</a:t>
            </a:r>
          </a:p>
          <a:p>
            <a:pPr marL="0" indent="0">
              <a:buNone/>
            </a:pPr>
            <a:r>
              <a:rPr lang="en-GB" sz="1800" dirty="0">
                <a:latin typeface="Wingdings 3"/>
              </a:rPr>
              <a:t> </a:t>
            </a:r>
            <a:r>
              <a:rPr lang="en-GB" sz="1800" b="1" dirty="0" smtClean="0">
                <a:latin typeface="Century Gothic,Bold"/>
              </a:rPr>
              <a:t>Please provide your child with wellies, waterproofs or a puddle suit that stay in school all year round.</a:t>
            </a:r>
            <a:endParaRPr lang="en-GB" sz="18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LEARNING</a:t>
            </a:r>
            <a:endParaRPr lang="en-GB" dirty="0"/>
          </a:p>
        </p:txBody>
      </p:sp>
      <p:pic>
        <p:nvPicPr>
          <p:cNvPr id="1026" name="Picture 2" descr="F:\Photos 2017\chiltern open air museum\IMG_153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6063" y="3275319"/>
            <a:ext cx="2889294" cy="2158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3670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72067" y="2675467"/>
            <a:ext cx="6940293" cy="3450696"/>
          </a:xfrm>
        </p:spPr>
        <p:txBody>
          <a:bodyPr>
            <a:normAutofit/>
          </a:bodyPr>
          <a:lstStyle/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>
                <a:solidFill>
                  <a:srgbClr val="696464"/>
                </a:solidFill>
                <a:latin typeface="Century Gothic"/>
              </a:rPr>
              <a:t>We encourage messy play and independent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/>
              </a:rPr>
              <a:t>exploration as part of the learning process.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>
                <a:solidFill>
                  <a:srgbClr val="696464"/>
                </a:solidFill>
                <a:latin typeface="Century Gothic" panose="020B0502020202020204" pitchFamily="34" charset="0"/>
              </a:rPr>
              <a:t>One of the reasons for uniform is so that own clothes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 panose="020B0502020202020204" pitchFamily="34" charset="0"/>
              </a:rPr>
              <a:t>are not ruined.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>
                <a:solidFill>
                  <a:srgbClr val="696464"/>
                </a:solidFill>
                <a:latin typeface="Century Gothic"/>
              </a:rPr>
              <a:t>Aprons do not solve everything and children will still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/>
              </a:rPr>
              <a:t>come home covered in paint, gloop, mud, water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/>
              </a:rPr>
              <a:t>and all manner of other exciting </a:t>
            </a:r>
            <a:r>
              <a:rPr lang="en-GB" sz="1800" dirty="0" smtClean="0">
                <a:solidFill>
                  <a:srgbClr val="696464"/>
                </a:solidFill>
                <a:latin typeface="Century Gothic"/>
              </a:rPr>
              <a:t>things</a:t>
            </a:r>
            <a:r>
              <a:rPr lang="en-GB" sz="1800" dirty="0">
                <a:solidFill>
                  <a:srgbClr val="696464"/>
                </a:solidFill>
                <a:latin typeface="Century Gothic"/>
              </a:rPr>
              <a:t>!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>
                <a:solidFill>
                  <a:srgbClr val="696464"/>
                </a:solidFill>
                <a:latin typeface="Century Gothic"/>
              </a:rPr>
              <a:t>Please remember that MESS is part of learning and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/>
              </a:rPr>
              <a:t>we encourage our children to explore and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/>
              </a:rPr>
              <a:t>investigate.</a:t>
            </a:r>
            <a:endParaRPr lang="en-GB" sz="1800" dirty="0">
              <a:solidFill>
                <a:srgbClr val="696464"/>
              </a:solidFill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MESSY PLAY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3722">
            <a:off x="6692956" y="608105"/>
            <a:ext cx="1803694" cy="2100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009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2132856"/>
            <a:ext cx="8784976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sz="1900" dirty="0" smtClean="0">
              <a:solidFill>
                <a:srgbClr val="696464"/>
              </a:solidFill>
              <a:latin typeface="Wingdings 3"/>
            </a:endParaRP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>
                <a:solidFill>
                  <a:srgbClr val="696464"/>
                </a:solidFill>
                <a:latin typeface="Century Gothic" panose="020B0502020202020204" pitchFamily="34" charset="0"/>
              </a:rPr>
              <a:t>The world has changed rapidly in the last few months. The transition</a:t>
            </a:r>
          </a:p>
          <a:p>
            <a:pPr marL="0" lvl="0" indent="0">
              <a:buClr>
                <a:srgbClr val="FF0000"/>
              </a:buClr>
              <a:buNone/>
            </a:pPr>
            <a:r>
              <a:rPr lang="en-GB" sz="1800" dirty="0">
                <a:solidFill>
                  <a:srgbClr val="696464"/>
                </a:solidFill>
                <a:latin typeface="Century Gothic" panose="020B0502020202020204" pitchFamily="34" charset="0"/>
              </a:rPr>
              <a:t>activities that we had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planned unfortunately </a:t>
            </a:r>
            <a:r>
              <a:rPr lang="en-GB" sz="1800" dirty="0">
                <a:solidFill>
                  <a:srgbClr val="696464"/>
                </a:solidFill>
                <a:latin typeface="Century Gothic" panose="020B0502020202020204" pitchFamily="34" charset="0"/>
              </a:rPr>
              <a:t>could not be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delivered</a:t>
            </a:r>
            <a:r>
              <a:rPr lang="en-GB" sz="1800" dirty="0">
                <a:solidFill>
                  <a:srgbClr val="696464"/>
                </a:solidFill>
                <a:latin typeface="Century Gothic" panose="020B0502020202020204" pitchFamily="34" charset="0"/>
              </a:rPr>
              <a:t>.</a:t>
            </a:r>
            <a:endParaRPr lang="en-GB" sz="1800" dirty="0" smtClean="0">
              <a:solidFill>
                <a:srgbClr val="696464"/>
              </a:solidFill>
              <a:latin typeface="Wingdings 3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We </a:t>
            </a:r>
            <a:r>
              <a:rPr lang="en-GB" sz="1800" dirty="0">
                <a:latin typeface="Century Gothic" panose="020B0502020202020204" pitchFamily="34" charset="0"/>
              </a:rPr>
              <a:t>will follow all advice given to us to keep </a:t>
            </a:r>
            <a:r>
              <a:rPr lang="en-GB" sz="1800" dirty="0" smtClean="0">
                <a:latin typeface="Century Gothic" panose="020B0502020202020204" pitchFamily="34" charset="0"/>
              </a:rPr>
              <a:t>children and </a:t>
            </a:r>
            <a:r>
              <a:rPr lang="en-GB" sz="1800" dirty="0">
                <a:latin typeface="Century Gothic" panose="020B0502020202020204" pitchFamily="34" charset="0"/>
              </a:rPr>
              <a:t>adults safe and we </a:t>
            </a:r>
            <a:r>
              <a:rPr lang="en-GB" sz="1800" dirty="0" smtClean="0">
                <a:latin typeface="Century Gothic" panose="020B0502020202020204" pitchFamily="34" charset="0"/>
              </a:rPr>
              <a:t>will keep you updated on any changes that may occur.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 Staff </a:t>
            </a:r>
            <a:r>
              <a:rPr lang="en-GB" sz="1800" dirty="0">
                <a:latin typeface="Century Gothic" panose="020B0502020202020204" pitchFamily="34" charset="0"/>
              </a:rPr>
              <a:t>will </a:t>
            </a:r>
            <a:r>
              <a:rPr lang="en-GB" sz="1800" dirty="0" smtClean="0">
                <a:latin typeface="Century Gothic" panose="020B0502020202020204" pitchFamily="34" charset="0"/>
              </a:rPr>
              <a:t>be very </a:t>
            </a:r>
            <a:r>
              <a:rPr lang="en-GB" sz="1800" dirty="0">
                <a:latin typeface="Century Gothic" panose="020B0502020202020204" pitchFamily="34" charset="0"/>
              </a:rPr>
              <a:t>focused on the welfare of each child and we will have a very </a:t>
            </a:r>
            <a:r>
              <a:rPr lang="en-GB" sz="1800" dirty="0" smtClean="0">
                <a:latin typeface="Century Gothic" panose="020B0502020202020204" pitchFamily="34" charset="0"/>
              </a:rPr>
              <a:t>gentle start </a:t>
            </a:r>
            <a:r>
              <a:rPr lang="en-GB" sz="1800" dirty="0">
                <a:latin typeface="Century Gothic" panose="020B0502020202020204" pitchFamily="34" charset="0"/>
              </a:rPr>
              <a:t>to Reception. We understand children may be anxious and will </a:t>
            </a:r>
            <a:r>
              <a:rPr lang="en-GB" sz="1800" dirty="0" smtClean="0">
                <a:latin typeface="Century Gothic" panose="020B0502020202020204" pitchFamily="34" charset="0"/>
              </a:rPr>
              <a:t>work hard to </a:t>
            </a:r>
            <a:r>
              <a:rPr lang="en-GB" sz="1800" dirty="0">
                <a:latin typeface="Century Gothic" panose="020B0502020202020204" pitchFamily="34" charset="0"/>
              </a:rPr>
              <a:t>make them feel safe, secure and happy. </a:t>
            </a:r>
            <a:endParaRPr lang="en-GB" sz="18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We have a fully integrated recovery PSHE program called JIGSAW that will address any issues that require repair. 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We will spend </a:t>
            </a:r>
            <a:r>
              <a:rPr lang="en-GB" sz="1800" dirty="0">
                <a:latin typeface="Century Gothic" panose="020B0502020202020204" pitchFamily="34" charset="0"/>
              </a:rPr>
              <a:t>time talking to children to understand their </a:t>
            </a:r>
            <a:r>
              <a:rPr lang="en-GB" sz="1800" dirty="0" smtClean="0">
                <a:latin typeface="Century Gothic" panose="020B0502020202020204" pitchFamily="34" charset="0"/>
              </a:rPr>
              <a:t>anxieties</a:t>
            </a:r>
            <a:r>
              <a:rPr lang="en-GB" sz="1800" dirty="0">
                <a:latin typeface="Century Gothic" panose="020B0502020202020204" pitchFamily="34" charset="0"/>
              </a:rPr>
              <a:t> </a:t>
            </a:r>
            <a:r>
              <a:rPr lang="en-GB" sz="1800" dirty="0" smtClean="0">
                <a:latin typeface="Century Gothic" panose="020B0502020202020204" pitchFamily="34" charset="0"/>
              </a:rPr>
              <a:t>and  </a:t>
            </a:r>
            <a:r>
              <a:rPr lang="en-GB" sz="1800" dirty="0">
                <a:latin typeface="Century Gothic" panose="020B0502020202020204" pitchFamily="34" charset="0"/>
              </a:rPr>
              <a:t>lots of time developing and building relationships so </a:t>
            </a:r>
            <a:r>
              <a:rPr lang="en-GB" sz="1800" dirty="0" smtClean="0">
                <a:latin typeface="Century Gothic" panose="020B0502020202020204" pitchFamily="34" charset="0"/>
              </a:rPr>
              <a:t>that children feel happy </a:t>
            </a:r>
            <a:r>
              <a:rPr lang="en-GB" sz="1800" dirty="0">
                <a:latin typeface="Century Gothic" panose="020B0502020202020204" pitchFamily="34" charset="0"/>
              </a:rPr>
              <a:t>and </a:t>
            </a:r>
            <a:r>
              <a:rPr lang="en-GB" sz="1800" dirty="0" smtClean="0">
                <a:latin typeface="Century Gothic" panose="020B0502020202020204" pitchFamily="34" charset="0"/>
              </a:rPr>
              <a:t>safe. Happy safe children have better outcomes and learn more effectively.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000" dirty="0" smtClean="0">
              <a:latin typeface="Century Gothic" panose="020B0502020202020204" pitchFamily="34" charset="0"/>
            </a:endParaRPr>
          </a:p>
          <a:p>
            <a:pPr marL="0" lvl="0" indent="0" algn="ctr">
              <a:buClr>
                <a:srgbClr val="FF0000"/>
              </a:buClr>
              <a:buNone/>
            </a:pPr>
            <a:endParaRPr lang="en-GB" sz="2000" dirty="0" smtClean="0">
              <a:solidFill>
                <a:srgbClr val="404040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TRANSITION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2762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87624" y="2636912"/>
            <a:ext cx="7408333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  Start </a:t>
            </a:r>
            <a:r>
              <a:rPr lang="en-GB" sz="1800" dirty="0">
                <a:latin typeface="Century Gothic" panose="020B0502020202020204" pitchFamily="34" charset="0"/>
              </a:rPr>
              <a:t>of day </a:t>
            </a:r>
            <a:r>
              <a:rPr lang="en-GB" sz="1800" dirty="0" smtClean="0">
                <a:latin typeface="Century Gothic" panose="020B0502020202020204" pitchFamily="34" charset="0"/>
              </a:rPr>
              <a:t>8:55am. In </a:t>
            </a:r>
            <a:r>
              <a:rPr lang="en-GB" sz="1800" dirty="0">
                <a:latin typeface="Century Gothic" panose="020B0502020202020204" pitchFamily="34" charset="0"/>
              </a:rPr>
              <a:t>S</a:t>
            </a:r>
            <a:r>
              <a:rPr lang="en-GB" sz="1800" dirty="0" smtClean="0">
                <a:latin typeface="Century Gothic" panose="020B0502020202020204" pitchFamily="34" charset="0"/>
              </a:rPr>
              <a:t>eptember we will have a staggered start to the day details will be communicated by email.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Lunchtime 12.00 pm-1.00pm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Home </a:t>
            </a:r>
            <a:r>
              <a:rPr lang="en-GB" sz="1800" dirty="0">
                <a:latin typeface="Century Gothic" panose="020B0502020202020204" pitchFamily="34" charset="0"/>
              </a:rPr>
              <a:t>time </a:t>
            </a:r>
            <a:r>
              <a:rPr lang="en-GB" sz="1800" dirty="0" smtClean="0">
                <a:latin typeface="Century Gothic" panose="020B0502020202020204" pitchFamily="34" charset="0"/>
              </a:rPr>
              <a:t>3.10pm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Punctuality </a:t>
            </a:r>
            <a:r>
              <a:rPr lang="en-GB" sz="1800" dirty="0">
                <a:latin typeface="Century Gothic" panose="020B0502020202020204" pitchFamily="34" charset="0"/>
              </a:rPr>
              <a:t>and attendance are monitored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closely!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b="1" dirty="0" smtClean="0">
                <a:latin typeface="Century Gothic" panose="020B0502020202020204" pitchFamily="34" charset="0"/>
              </a:rPr>
              <a:t>Breakfast and After school club BASC are available.</a:t>
            </a:r>
            <a:endParaRPr lang="en-GB" sz="18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SCHOOL DAY</a:t>
            </a:r>
            <a:endParaRPr lang="en-GB" dirty="0"/>
          </a:p>
        </p:txBody>
      </p:sp>
      <p:pic>
        <p:nvPicPr>
          <p:cNvPr id="2050" name="Picture 2" descr="C:\Program Files (x86)\Microsoft Office\MEDIA\CAGCAT10\j0234131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8722" y="404664"/>
            <a:ext cx="1952531" cy="20762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8774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48" y="2039830"/>
            <a:ext cx="2019582" cy="2857899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02"/>
          <a:stretch/>
        </p:blipFill>
        <p:spPr>
          <a:xfrm>
            <a:off x="6660232" y="2039830"/>
            <a:ext cx="2309147" cy="2866429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5"/>
          <a:stretch/>
        </p:blipFill>
        <p:spPr>
          <a:xfrm>
            <a:off x="3059832" y="2194609"/>
            <a:ext cx="2899534" cy="270312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60632" y="5013176"/>
            <a:ext cx="2019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Mrs Jones</a:t>
            </a:r>
            <a:endParaRPr lang="en-GB" b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499808" y="5055694"/>
            <a:ext cx="201958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Mrs West</a:t>
            </a:r>
          </a:p>
          <a:p>
            <a:pPr algn="ctr"/>
            <a:r>
              <a:rPr lang="en-GB" sz="1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Early Years Lead</a:t>
            </a:r>
          </a:p>
          <a:p>
            <a:pPr algn="ctr"/>
            <a:r>
              <a:rPr lang="en-GB" sz="1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PSHE Lead</a:t>
            </a:r>
          </a:p>
          <a:p>
            <a:pPr algn="ctr"/>
            <a:r>
              <a:rPr lang="en-GB" sz="1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Mental Health &amp; Well being</a:t>
            </a:r>
          </a:p>
          <a:p>
            <a:pPr algn="ctr"/>
            <a:r>
              <a:rPr lang="en-GB" sz="1600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Circle of Security Facilitator</a:t>
            </a:r>
            <a:endParaRPr lang="en-GB" sz="1600" b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05014" y="5013176"/>
            <a:ext cx="20195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tx2"/>
                </a:solidFill>
                <a:latin typeface="Century Gothic" panose="020B0502020202020204" pitchFamily="34" charset="0"/>
              </a:rPr>
              <a:t>Mrs Durbin</a:t>
            </a:r>
            <a:endParaRPr lang="en-GB" b="1" dirty="0">
              <a:solidFill>
                <a:schemeClr val="tx2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</p:spPr>
        <p:txBody>
          <a:bodyPr/>
          <a:lstStyle/>
          <a:p>
            <a:r>
              <a:rPr lang="en-GB" dirty="0" smtClean="0"/>
              <a:t>STAFF</a:t>
            </a:r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0" y="5517232"/>
            <a:ext cx="8969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chemeClr val="accent5">
                    <a:lumMod val="75000"/>
                    <a:lumOff val="25000"/>
                  </a:schemeClr>
                </a:solidFill>
              </a:rPr>
              <a:t>         </a:t>
            </a:r>
            <a:r>
              <a:rPr lang="en-GB" b="1" dirty="0" smtClean="0">
                <a:solidFill>
                  <a:schemeClr val="tx2"/>
                </a:solidFill>
              </a:rPr>
              <a:t>Teaching Assistant   	                     		</a:t>
            </a:r>
            <a:r>
              <a:rPr lang="en-GB" b="1" dirty="0">
                <a:solidFill>
                  <a:schemeClr val="tx2"/>
                </a:solidFill>
              </a:rPr>
              <a:t> </a:t>
            </a:r>
            <a:r>
              <a:rPr lang="en-GB" b="1" dirty="0" smtClean="0">
                <a:solidFill>
                  <a:schemeClr val="tx2"/>
                </a:solidFill>
              </a:rPr>
              <a:t>                       Teaching Assistant</a:t>
            </a:r>
            <a:endParaRPr lang="en-GB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13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2204864"/>
            <a:ext cx="4968552" cy="4104456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700" dirty="0" smtClean="0">
                <a:solidFill>
                  <a:srgbClr val="B41166"/>
                </a:solidFill>
                <a:latin typeface="Century Gothic" panose="020B0502020202020204" pitchFamily="34" charset="0"/>
              </a:rPr>
              <a:t> </a:t>
            </a:r>
            <a:r>
              <a:rPr lang="en-GB" sz="19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900" dirty="0" smtClean="0">
                <a:latin typeface="Century Gothic" panose="020B0502020202020204" pitchFamily="34" charset="0"/>
              </a:rPr>
              <a:t>Please </a:t>
            </a:r>
            <a:r>
              <a:rPr lang="en-GB" sz="1900" dirty="0">
                <a:latin typeface="Century Gothic" panose="020B0502020202020204" pitchFamily="34" charset="0"/>
              </a:rPr>
              <a:t>remember to put names inside all items </a:t>
            </a:r>
            <a:r>
              <a:rPr lang="en-GB" sz="1900" dirty="0" smtClean="0">
                <a:latin typeface="Century Gothic" panose="020B0502020202020204" pitchFamily="34" charset="0"/>
              </a:rPr>
              <a:t>of clothing </a:t>
            </a:r>
            <a:r>
              <a:rPr lang="en-GB" sz="1900" dirty="0">
                <a:latin typeface="Century Gothic" panose="020B0502020202020204" pitchFamily="34" charset="0"/>
              </a:rPr>
              <a:t>– coats etc. We cannot spend time looking </a:t>
            </a:r>
            <a:r>
              <a:rPr lang="en-GB" sz="1900" dirty="0" smtClean="0">
                <a:latin typeface="Century Gothic" panose="020B0502020202020204" pitchFamily="34" charset="0"/>
              </a:rPr>
              <a:t>for clothing </a:t>
            </a:r>
            <a:r>
              <a:rPr lang="en-GB" sz="1900" dirty="0">
                <a:latin typeface="Century Gothic" panose="020B0502020202020204" pitchFamily="34" charset="0"/>
              </a:rPr>
              <a:t>that is not labelled.</a:t>
            </a:r>
          </a:p>
          <a:p>
            <a:pPr marL="0" indent="0">
              <a:buNone/>
            </a:pPr>
            <a:r>
              <a:rPr lang="en-GB" sz="1900" dirty="0" smtClean="0">
                <a:latin typeface="Century Gothic" panose="020B0502020202020204" pitchFamily="34" charset="0"/>
              </a:rPr>
              <a:t> </a:t>
            </a:r>
            <a:r>
              <a:rPr lang="en-GB" sz="19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900" dirty="0" smtClean="0">
                <a:latin typeface="Century Gothic" panose="020B0502020202020204" pitchFamily="34" charset="0"/>
              </a:rPr>
              <a:t>Children </a:t>
            </a:r>
            <a:r>
              <a:rPr lang="en-GB" sz="1900" dirty="0">
                <a:latin typeface="Century Gothic" panose="020B0502020202020204" pitchFamily="34" charset="0"/>
              </a:rPr>
              <a:t>will need a PE kit </a:t>
            </a:r>
            <a:r>
              <a:rPr lang="en-GB" sz="1900" dirty="0" smtClean="0">
                <a:latin typeface="Century Gothic" panose="020B0502020202020204" pitchFamily="34" charset="0"/>
              </a:rPr>
              <a:t>in house colours in </a:t>
            </a:r>
            <a:r>
              <a:rPr lang="en-GB" sz="1900" dirty="0">
                <a:latin typeface="Century Gothic" panose="020B0502020202020204" pitchFamily="34" charset="0"/>
              </a:rPr>
              <a:t>the autumn term in a </a:t>
            </a:r>
            <a:r>
              <a:rPr lang="en-GB" sz="1900" dirty="0" smtClean="0">
                <a:latin typeface="Century Gothic" panose="020B0502020202020204" pitchFamily="34" charset="0"/>
              </a:rPr>
              <a:t>PE bag </a:t>
            </a:r>
            <a:r>
              <a:rPr lang="en-GB" sz="1900" dirty="0">
                <a:latin typeface="Century Gothic" panose="020B0502020202020204" pitchFamily="34" charset="0"/>
              </a:rPr>
              <a:t>that has their name on.</a:t>
            </a:r>
          </a:p>
          <a:p>
            <a:pPr marL="0" indent="0">
              <a:buNone/>
            </a:pPr>
            <a:r>
              <a:rPr lang="en-GB" sz="1900" dirty="0" smtClean="0">
                <a:latin typeface="Century Gothic" panose="020B0502020202020204" pitchFamily="34" charset="0"/>
              </a:rPr>
              <a:t> </a:t>
            </a:r>
            <a:r>
              <a:rPr lang="en-GB" sz="19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900" dirty="0" smtClean="0">
                <a:latin typeface="Century Gothic" panose="020B0502020202020204" pitchFamily="34" charset="0"/>
              </a:rPr>
              <a:t>They </a:t>
            </a:r>
            <a:r>
              <a:rPr lang="en-GB" sz="1900" dirty="0">
                <a:latin typeface="Century Gothic" panose="020B0502020202020204" pitchFamily="34" charset="0"/>
              </a:rPr>
              <a:t>will need a school </a:t>
            </a:r>
            <a:r>
              <a:rPr lang="en-GB" sz="1900" dirty="0" smtClean="0">
                <a:latin typeface="Century Gothic" panose="020B0502020202020204" pitchFamily="34" charset="0"/>
              </a:rPr>
              <a:t>bag in their house colour and a water bottle.</a:t>
            </a:r>
            <a:endParaRPr lang="en-GB" sz="19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900" dirty="0" smtClean="0">
                <a:latin typeface="Century Gothic" panose="020B0502020202020204" pitchFamily="34" charset="0"/>
              </a:rPr>
              <a:t> </a:t>
            </a:r>
            <a:r>
              <a:rPr lang="en-GB" sz="19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900" dirty="0" smtClean="0">
                <a:latin typeface="Century Gothic" panose="020B0502020202020204" pitchFamily="34" charset="0"/>
              </a:rPr>
              <a:t>Wellies waterproofs and a warm coat in the winter </a:t>
            </a:r>
            <a:r>
              <a:rPr lang="en-GB" sz="1900" dirty="0">
                <a:latin typeface="Century Gothic" panose="020B0502020202020204" pitchFamily="34" charset="0"/>
              </a:rPr>
              <a:t>are essential </a:t>
            </a:r>
            <a:r>
              <a:rPr lang="en-GB" sz="1900" dirty="0" smtClean="0">
                <a:latin typeface="Century Gothic" panose="020B0502020202020204" pitchFamily="34" charset="0"/>
              </a:rPr>
              <a:t>; summer hats and applied sun protection in the sunny weather.</a:t>
            </a:r>
          </a:p>
          <a:p>
            <a:pPr marL="0" indent="0">
              <a:buNone/>
            </a:pPr>
            <a:r>
              <a:rPr lang="en-GB" sz="1900" b="1" dirty="0">
                <a:solidFill>
                  <a:srgbClr val="404040"/>
                </a:solidFill>
                <a:latin typeface="Century Gothic,Bold"/>
              </a:rPr>
              <a:t>https://www.littlechalfontprimaryschool.co.uk/uniform-1/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UNIFORM</a:t>
            </a:r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83806">
            <a:off x="5688457" y="2334612"/>
            <a:ext cx="3026917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263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1916831"/>
            <a:ext cx="6336704" cy="475252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</a:t>
            </a:r>
            <a:r>
              <a:rPr lang="en-GB" sz="1800" dirty="0" smtClean="0">
                <a:latin typeface="Century Gothic" panose="020B0502020202020204" pitchFamily="34" charset="0"/>
              </a:rPr>
              <a:t>All </a:t>
            </a:r>
            <a:r>
              <a:rPr lang="en-GB" sz="1800" dirty="0">
                <a:latin typeface="Century Gothic" panose="020B0502020202020204" pitchFamily="34" charset="0"/>
              </a:rPr>
              <a:t>children get a free school meal in Reception so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there is no need to bring their own packed </a:t>
            </a:r>
            <a:r>
              <a:rPr lang="en-GB" sz="1800" dirty="0" smtClean="0">
                <a:latin typeface="Century Gothic" panose="020B0502020202020204" pitchFamily="34" charset="0"/>
              </a:rPr>
              <a:t>lunch however having a lunch that is familiar from home can help those who find  lunchtimes a little more challenging.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chemeClr val="accent1"/>
                </a:solidFill>
                <a:latin typeface="Century Gothic" panose="020B0502020202020204" pitchFamily="34" charset="0"/>
              </a:rPr>
              <a:t>ABSOLUTELY NO NUTS ARE ALLOWED IN ANY PRODUCTS OR IN SCHOOL. PLEASE BE SENSITIVE TO OTHER CHILDREN’S SAFETY AND NEEDS</a:t>
            </a:r>
            <a:endParaRPr lang="en-GB" sz="1800" dirty="0">
              <a:solidFill>
                <a:schemeClr val="accent1"/>
              </a:solidFill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This </a:t>
            </a:r>
            <a:r>
              <a:rPr lang="en-GB" sz="1800" dirty="0">
                <a:latin typeface="Century Gothic" panose="020B0502020202020204" pitchFamily="34" charset="0"/>
              </a:rPr>
              <a:t>can be a big transition.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 Playtime </a:t>
            </a:r>
            <a:r>
              <a:rPr lang="en-GB" sz="1800" dirty="0">
                <a:latin typeface="Century Gothic" panose="020B0502020202020204" pitchFamily="34" charset="0"/>
              </a:rPr>
              <a:t>at lunch will be on the Reception </a:t>
            </a:r>
            <a:r>
              <a:rPr lang="en-GB" sz="1800" dirty="0" smtClean="0">
                <a:latin typeface="Century Gothic" panose="020B0502020202020204" pitchFamily="34" charset="0"/>
              </a:rPr>
              <a:t>playground. They will mix with Year 1 children as well.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</a:t>
            </a:r>
            <a:r>
              <a:rPr lang="en-GB" sz="1800" dirty="0" smtClean="0">
                <a:latin typeface="Century Gothic" panose="020B0502020202020204" pitchFamily="34" charset="0"/>
              </a:rPr>
              <a:t>Please </a:t>
            </a:r>
            <a:r>
              <a:rPr lang="en-GB" sz="1800" dirty="0">
                <a:latin typeface="Century Gothic" panose="020B0502020202020204" pitchFamily="34" charset="0"/>
              </a:rPr>
              <a:t>make sure you have filled and returned </a:t>
            </a:r>
            <a:r>
              <a:rPr lang="en-GB" sz="1800" dirty="0" smtClean="0">
                <a:latin typeface="Century Gothic" panose="020B0502020202020204" pitchFamily="34" charset="0"/>
              </a:rPr>
              <a:t>the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forms </a:t>
            </a:r>
            <a:r>
              <a:rPr lang="en-GB" sz="1800" dirty="0">
                <a:latin typeface="Century Gothic" panose="020B0502020202020204" pitchFamily="34" charset="0"/>
              </a:rPr>
              <a:t>about free school </a:t>
            </a:r>
            <a:r>
              <a:rPr lang="en-GB" sz="1800" dirty="0" smtClean="0">
                <a:latin typeface="Century Gothic" panose="020B0502020202020204" pitchFamily="34" charset="0"/>
              </a:rPr>
              <a:t>meals and ordered your child’s meals</a:t>
            </a:r>
            <a:r>
              <a:rPr lang="en-GB" sz="1800" b="1" dirty="0" smtClean="0">
                <a:latin typeface="Century Gothic" panose="020B0502020202020204" pitchFamily="34" charset="0"/>
              </a:rPr>
              <a:t>. These will be packed lunches only in September.</a:t>
            </a:r>
            <a:endParaRPr lang="en-GB" sz="18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SCHOOL LUNCHES</a:t>
            </a:r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2276872"/>
            <a:ext cx="1895740" cy="4058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95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 </a:t>
            </a:r>
            <a:r>
              <a:rPr lang="en-GB" sz="1800" dirty="0">
                <a:latin typeface="Century Gothic" panose="020B0502020202020204" pitchFamily="34" charset="0"/>
              </a:rPr>
              <a:t>School uses parent pay to pay for trips and </a:t>
            </a:r>
            <a:r>
              <a:rPr lang="en-GB" sz="1800" dirty="0" smtClean="0">
                <a:latin typeface="Century Gothic" panose="020B0502020202020204" pitchFamily="34" charset="0"/>
              </a:rPr>
              <a:t>meals etc</a:t>
            </a:r>
            <a:r>
              <a:rPr lang="en-GB" sz="1800" dirty="0"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You </a:t>
            </a:r>
            <a:r>
              <a:rPr lang="en-GB" sz="1800" dirty="0">
                <a:latin typeface="Century Gothic" panose="020B0502020202020204" pitchFamily="34" charset="0"/>
              </a:rPr>
              <a:t>will be able to make all payments that you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need to directly into school.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 Ask </a:t>
            </a:r>
            <a:r>
              <a:rPr lang="en-GB" sz="1800" dirty="0">
                <a:latin typeface="Century Gothic" panose="020B0502020202020204" pitchFamily="34" charset="0"/>
              </a:rPr>
              <a:t>if you are unsure or do not have the details </a:t>
            </a:r>
            <a:r>
              <a:rPr lang="en-GB" sz="1800" dirty="0" smtClean="0">
                <a:latin typeface="Century Gothic" panose="020B0502020202020204" pitchFamily="34" charset="0"/>
              </a:rPr>
              <a:t>of your account in the office.</a:t>
            </a:r>
            <a:endParaRPr lang="en-GB" sz="18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 PAY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256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899592" y="1412776"/>
            <a:ext cx="7408333" cy="474684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8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Weekly newsletters will </a:t>
            </a:r>
            <a:r>
              <a:rPr lang="en-GB" sz="1800" dirty="0">
                <a:latin typeface="Century Gothic" panose="020B0502020202020204" pitchFamily="34" charset="0"/>
              </a:rPr>
              <a:t>be sent home with key </a:t>
            </a:r>
            <a:r>
              <a:rPr lang="en-GB" sz="1800" dirty="0" smtClean="0">
                <a:latin typeface="Century Gothic" panose="020B0502020202020204" pitchFamily="34" charset="0"/>
              </a:rPr>
              <a:t>letter sounds that will be our weekly focus and when ready the children will bring home reading and other tasks.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 Talking, sharing and engaging with your child is the best homework </a:t>
            </a:r>
            <a:r>
              <a:rPr lang="en-GB" sz="1800" dirty="0">
                <a:latin typeface="Century Gothic" panose="020B0502020202020204" pitchFamily="34" charset="0"/>
              </a:rPr>
              <a:t>ever! </a:t>
            </a:r>
            <a:r>
              <a:rPr lang="en-GB" sz="1800" b="1" dirty="0">
                <a:latin typeface="Century Gothic" panose="020B0502020202020204" pitchFamily="34" charset="0"/>
              </a:rPr>
              <a:t>https://earlyyears.buckscc.gov.uk/eyfs-learning-and-development/eyfs-areas-of-learning/communication-and-language/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 Children once settled will visit the school library and bring home a book each week.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Reading books will be sent home 2/3 times a week depending on the individual child when they are reading ready.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 </a:t>
            </a:r>
            <a:r>
              <a:rPr lang="en-GB" sz="1800" dirty="0" smtClean="0">
                <a:latin typeface="Century Gothic" panose="020B0502020202020204" pitchFamily="34" charset="0"/>
              </a:rPr>
              <a:t>There will be a Phonics parent session in the Autumn term to share our teaching methods with parents.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246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19" y="1988840"/>
            <a:ext cx="4573049" cy="48691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 </a:t>
            </a: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 </a:t>
            </a:r>
            <a:r>
              <a:rPr lang="en-GB" sz="1800" dirty="0" smtClean="0">
                <a:latin typeface="Century Gothic" panose="020B0502020202020204" pitchFamily="34" charset="0"/>
              </a:rPr>
              <a:t>We </a:t>
            </a:r>
            <a:r>
              <a:rPr lang="en-GB" sz="1800" dirty="0">
                <a:latin typeface="Century Gothic" panose="020B0502020202020204" pitchFamily="34" charset="0"/>
              </a:rPr>
              <a:t>use </a:t>
            </a:r>
            <a:r>
              <a:rPr lang="en-GB" sz="1800" dirty="0" smtClean="0">
                <a:latin typeface="Century Gothic" panose="020B0502020202020204" pitchFamily="34" charset="0"/>
              </a:rPr>
              <a:t>Phonics Bugs to learn phonemes and graphemes building on from Letters  and Sounds used in our Nursery.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We develop </a:t>
            </a:r>
            <a:r>
              <a:rPr lang="en-GB" sz="1800" dirty="0">
                <a:latin typeface="Century Gothic" panose="020B0502020202020204" pitchFamily="34" charset="0"/>
              </a:rPr>
              <a:t>writing and letter </a:t>
            </a:r>
            <a:r>
              <a:rPr lang="en-GB" sz="1800" dirty="0" smtClean="0">
                <a:latin typeface="Century Gothic" panose="020B0502020202020204" pitchFamily="34" charset="0"/>
              </a:rPr>
              <a:t>formation </a:t>
            </a:r>
            <a:r>
              <a:rPr lang="en-GB" sz="1800" dirty="0">
                <a:latin typeface="Century Gothic" panose="020B0502020202020204" pitchFamily="34" charset="0"/>
              </a:rPr>
              <a:t>as children </a:t>
            </a:r>
            <a:r>
              <a:rPr lang="en-GB" sz="1800" dirty="0" smtClean="0">
                <a:latin typeface="Century Gothic" panose="020B0502020202020204" pitchFamily="34" charset="0"/>
              </a:rPr>
              <a:t>can blend </a:t>
            </a:r>
            <a:r>
              <a:rPr lang="en-GB" sz="1800" dirty="0">
                <a:latin typeface="Century Gothic" panose="020B0502020202020204" pitchFamily="34" charset="0"/>
              </a:rPr>
              <a:t>sounds </a:t>
            </a:r>
            <a:r>
              <a:rPr lang="en-GB" sz="1800" dirty="0" smtClean="0">
                <a:latin typeface="Century Gothic" panose="020B0502020202020204" pitchFamily="34" charset="0"/>
              </a:rPr>
              <a:t>together.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Phonics sessions </a:t>
            </a:r>
            <a:r>
              <a:rPr lang="en-GB" sz="1800" dirty="0">
                <a:latin typeface="Century Gothic" panose="020B0502020202020204" pitchFamily="34" charset="0"/>
              </a:rPr>
              <a:t>will be held </a:t>
            </a:r>
            <a:r>
              <a:rPr lang="en-GB" sz="1800" dirty="0" smtClean="0">
                <a:latin typeface="Century Gothic" panose="020B0502020202020204" pitchFamily="34" charset="0"/>
              </a:rPr>
              <a:t>daily after the first </a:t>
            </a:r>
            <a:r>
              <a:rPr lang="en-GB" sz="1800" dirty="0">
                <a:latin typeface="Century Gothic" panose="020B0502020202020204" pitchFamily="34" charset="0"/>
              </a:rPr>
              <a:t>half term 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 </a:t>
            </a:r>
            <a:r>
              <a:rPr lang="en-GB" sz="1800" dirty="0" smtClean="0">
                <a:latin typeface="Century Gothic" panose="020B0502020202020204" pitchFamily="34" charset="0"/>
              </a:rPr>
              <a:t>Please </a:t>
            </a:r>
            <a:r>
              <a:rPr lang="en-GB" sz="1800" dirty="0">
                <a:latin typeface="Century Gothic" panose="020B0502020202020204" pitchFamily="34" charset="0"/>
              </a:rPr>
              <a:t>use PURE LETTER SOUNDS with your child not </a:t>
            </a:r>
            <a:r>
              <a:rPr lang="en-GB" sz="1800" dirty="0" smtClean="0">
                <a:latin typeface="Century Gothic" panose="020B0502020202020204" pitchFamily="34" charset="0"/>
              </a:rPr>
              <a:t>letter names</a:t>
            </a:r>
            <a:r>
              <a:rPr lang="en-GB" sz="1800" dirty="0">
                <a:latin typeface="Century Gothic" panose="020B0502020202020204" pitchFamily="34" charset="0"/>
              </a:rPr>
              <a:t>!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Please </a:t>
            </a:r>
            <a:r>
              <a:rPr lang="en-GB" sz="1800" dirty="0">
                <a:latin typeface="Century Gothic" panose="020B0502020202020204" pitchFamily="34" charset="0"/>
              </a:rPr>
              <a:t>only use capitals for </a:t>
            </a:r>
            <a:r>
              <a:rPr lang="en-GB" sz="1800" dirty="0" smtClean="0">
                <a:latin typeface="Century Gothic" panose="020B0502020202020204" pitchFamily="34" charset="0"/>
              </a:rPr>
              <a:t>the first </a:t>
            </a:r>
            <a:r>
              <a:rPr lang="en-GB" sz="1800" dirty="0">
                <a:latin typeface="Century Gothic" panose="020B0502020202020204" pitchFamily="34" charset="0"/>
              </a:rPr>
              <a:t>letter of </a:t>
            </a:r>
            <a:r>
              <a:rPr lang="en-GB" sz="1800" dirty="0" smtClean="0">
                <a:latin typeface="Century Gothic" panose="020B0502020202020204" pitchFamily="34" charset="0"/>
              </a:rPr>
              <a:t>names and  </a:t>
            </a:r>
            <a:r>
              <a:rPr lang="en-GB" sz="1800" dirty="0">
                <a:latin typeface="Century Gothic" panose="020B0502020202020204" pitchFamily="34" charset="0"/>
              </a:rPr>
              <a:t>places </a:t>
            </a:r>
            <a:r>
              <a:rPr lang="en-GB" sz="1800" dirty="0" smtClean="0">
                <a:latin typeface="Century Gothic" panose="020B0502020202020204" pitchFamily="34" charset="0"/>
              </a:rPr>
              <a:t>when modelling writing for your child, everything else should be  lower case.</a:t>
            </a:r>
            <a:endParaRPr lang="en-GB" sz="18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PHONICS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28783">
            <a:off x="5130332" y="2807674"/>
            <a:ext cx="3707904" cy="2510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84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539552" y="1484784"/>
            <a:ext cx="4968552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.</a:t>
            </a:r>
            <a:endParaRPr lang="en-GB" sz="18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sz="1800" dirty="0" smtClean="0">
              <a:solidFill>
                <a:srgbClr val="696464"/>
              </a:solidFill>
              <a:latin typeface="Wingdings 3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</a:t>
            </a:r>
            <a:r>
              <a:rPr lang="en-GB" sz="1800" dirty="0" smtClean="0">
                <a:latin typeface="Century Gothic" panose="020B0502020202020204" pitchFamily="34" charset="0"/>
              </a:rPr>
              <a:t>Communication </a:t>
            </a:r>
            <a:r>
              <a:rPr lang="en-GB" sz="1800" dirty="0">
                <a:latin typeface="Century Gothic" panose="020B0502020202020204" pitchFamily="34" charset="0"/>
              </a:rPr>
              <a:t>and language is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vital! </a:t>
            </a:r>
            <a:endParaRPr lang="en-GB" sz="1800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</a:t>
            </a:r>
            <a:r>
              <a:rPr lang="en-GB" sz="1800" dirty="0" smtClean="0">
                <a:latin typeface="Century Gothic" panose="020B0502020202020204" pitchFamily="34" charset="0"/>
              </a:rPr>
              <a:t>Please </a:t>
            </a:r>
            <a:r>
              <a:rPr lang="en-GB" sz="1800" dirty="0">
                <a:latin typeface="Century Gothic" panose="020B0502020202020204" pitchFamily="34" charset="0"/>
              </a:rPr>
              <a:t>spend time talking,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listening and playing with your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child. YOU make the </a:t>
            </a:r>
            <a:r>
              <a:rPr lang="en-GB" sz="1800" dirty="0" smtClean="0">
                <a:latin typeface="Century Gothic" panose="020B0502020202020204" pitchFamily="34" charset="0"/>
              </a:rPr>
              <a:t>difference!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The early </a:t>
            </a:r>
            <a:r>
              <a:rPr lang="en-GB" sz="1800" dirty="0">
                <a:latin typeface="Century Gothic" panose="020B0502020202020204" pitchFamily="34" charset="0"/>
              </a:rPr>
              <a:t>years of life are recognised as the most intensive period for acquiring speech and language skills.</a:t>
            </a:r>
            <a:br>
              <a:rPr lang="en-GB" sz="1800" dirty="0">
                <a:latin typeface="Century Gothic" panose="020B0502020202020204" pitchFamily="34" charset="0"/>
              </a:rPr>
            </a:b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latin typeface="Century Gothic" panose="020B0502020202020204" pitchFamily="34" charset="0"/>
              </a:rPr>
              <a:t>These </a:t>
            </a:r>
            <a:r>
              <a:rPr lang="en-GB" sz="1800" dirty="0">
                <a:latin typeface="Century Gothic" panose="020B0502020202020204" pitchFamily="34" charset="0"/>
              </a:rPr>
              <a:t>early years need to be filled with experiences of sound and language</a:t>
            </a:r>
            <a:r>
              <a:rPr lang="en-GB" sz="1800" dirty="0" smtClean="0"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Only then can your child move on to reading and writing</a:t>
            </a:r>
            <a:r>
              <a:rPr lang="en-GB" sz="1800" dirty="0" smtClean="0">
                <a:latin typeface="Century Gothic" panose="020B0502020202020204" pitchFamily="34" charset="0"/>
              </a:rPr>
              <a:t> </a:t>
            </a:r>
            <a:endParaRPr lang="en-GB" sz="18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AND WRITING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259616"/>
            <a:ext cx="3199826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187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LETTER FORMATION</a:t>
            </a:r>
            <a:endParaRPr lang="en-GB" dirty="0"/>
          </a:p>
        </p:txBody>
      </p:sp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700807"/>
            <a:ext cx="8208912" cy="496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042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1700808"/>
            <a:ext cx="4032448" cy="50014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One of our writing approaches</a:t>
            </a:r>
          </a:p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 is called  talk 4 writing </a:t>
            </a:r>
          </a:p>
          <a:p>
            <a:pPr marL="0" indent="0">
              <a:buNone/>
            </a:pPr>
            <a:r>
              <a:rPr lang="en-GB" sz="1800" b="1" dirty="0">
                <a:latin typeface="Century Gothic" panose="020B0502020202020204" pitchFamily="34" charset="0"/>
              </a:rPr>
              <a:t>https://www.talk4writing.com/</a:t>
            </a:r>
            <a:endParaRPr lang="en-GB" sz="1800" b="1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Children </a:t>
            </a:r>
            <a:r>
              <a:rPr lang="en-GB" sz="1800" dirty="0">
                <a:latin typeface="Century Gothic" panose="020B0502020202020204" pitchFamily="34" charset="0"/>
              </a:rPr>
              <a:t>learn to </a:t>
            </a:r>
            <a:r>
              <a:rPr lang="en-GB" sz="1800" b="1" dirty="0">
                <a:latin typeface="Century Gothic" panose="020B0502020202020204" pitchFamily="34" charset="0"/>
              </a:rPr>
              <a:t>imitate </a:t>
            </a:r>
            <a:r>
              <a:rPr lang="en-GB" sz="1800" dirty="0">
                <a:latin typeface="Century Gothic" panose="020B0502020202020204" pitchFamily="34" charset="0"/>
              </a:rPr>
              <a:t>a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story, rhyme or non-fiction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text. We use gestures to act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out a story.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Children then </a:t>
            </a:r>
            <a:r>
              <a:rPr lang="en-GB" sz="1800" b="1" dirty="0">
                <a:latin typeface="Century Gothic" panose="020B0502020202020204" pitchFamily="34" charset="0"/>
              </a:rPr>
              <a:t>innovate </a:t>
            </a:r>
            <a:r>
              <a:rPr lang="en-GB" sz="1800" dirty="0">
                <a:latin typeface="Century Gothic" panose="020B0502020202020204" pitchFamily="34" charset="0"/>
              </a:rPr>
              <a:t>the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story and change objects</a:t>
            </a:r>
            <a:r>
              <a:rPr lang="en-GB" sz="1800" dirty="0" smtClean="0">
                <a:latin typeface="Century Gothic" panose="020B0502020202020204" pitchFamily="34" charset="0"/>
              </a:rPr>
              <a:t>,</a:t>
            </a:r>
          </a:p>
          <a:p>
            <a:pPr marL="0" indent="0">
              <a:buNone/>
            </a:pPr>
            <a:r>
              <a:rPr lang="en-GB" sz="1800" dirty="0" smtClean="0">
                <a:latin typeface="Century Gothic" panose="020B0502020202020204" pitchFamily="34" charset="0"/>
              </a:rPr>
              <a:t>characters </a:t>
            </a:r>
            <a:r>
              <a:rPr lang="en-GB" sz="1800" dirty="0">
                <a:latin typeface="Century Gothic" panose="020B0502020202020204" pitchFamily="34" charset="0"/>
              </a:rPr>
              <a:t>or settings.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Children then develop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internal vocabulary and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writing features and use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these to </a:t>
            </a:r>
            <a:r>
              <a:rPr lang="en-GB" sz="1800" b="1" dirty="0">
                <a:latin typeface="Century Gothic" panose="020B0502020202020204" pitchFamily="34" charset="0"/>
              </a:rPr>
              <a:t>invent </a:t>
            </a:r>
            <a:r>
              <a:rPr lang="en-GB" sz="1800" dirty="0">
                <a:latin typeface="Century Gothic" panose="020B0502020202020204" pitchFamily="34" charset="0"/>
              </a:rPr>
              <a:t>their own</a:t>
            </a:r>
          </a:p>
          <a:p>
            <a:pPr marL="0" indent="0">
              <a:buNone/>
            </a:pPr>
            <a:r>
              <a:rPr lang="en-GB" sz="1800" dirty="0">
                <a:latin typeface="Century Gothic" panose="020B0502020202020204" pitchFamily="34" charset="0"/>
              </a:rPr>
              <a:t>stories and texts.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TALK FOR WRITING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087674"/>
            <a:ext cx="5112568" cy="238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13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95536" y="2132856"/>
            <a:ext cx="4392488" cy="501317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1800" dirty="0" smtClean="0">
              <a:solidFill>
                <a:srgbClr val="696464"/>
              </a:solidFill>
              <a:latin typeface="Wingdings 3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To teach mathematics we use a mastery approach in </a:t>
            </a:r>
            <a:r>
              <a:rPr lang="en-GB" sz="1800" dirty="0">
                <a:latin typeface="Century Gothic" panose="020B0502020202020204" pitchFamily="34" charset="0"/>
              </a:rPr>
              <a:t>Reception class.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</a:t>
            </a:r>
            <a:r>
              <a:rPr lang="en-GB" sz="18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</a:t>
            </a:r>
            <a:r>
              <a:rPr lang="en-GB" sz="1800" dirty="0" smtClean="0">
                <a:latin typeface="Century Gothic" panose="020B0502020202020204" pitchFamily="34" charset="0"/>
              </a:rPr>
              <a:t>Mastery </a:t>
            </a:r>
            <a:r>
              <a:rPr lang="en-GB" sz="1800" dirty="0">
                <a:latin typeface="Century Gothic" panose="020B0502020202020204" pitchFamily="34" charset="0"/>
              </a:rPr>
              <a:t>maths approach is all about DEPTH </a:t>
            </a:r>
            <a:r>
              <a:rPr lang="en-GB" sz="1800" dirty="0" smtClean="0">
                <a:latin typeface="Century Gothic" panose="020B0502020202020204" pitchFamily="34" charset="0"/>
              </a:rPr>
              <a:t>of knowledge</a:t>
            </a:r>
            <a:r>
              <a:rPr lang="en-GB" sz="1800" dirty="0">
                <a:latin typeface="Century Gothic" panose="020B0502020202020204" pitchFamily="34" charset="0"/>
              </a:rPr>
              <a:t>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We </a:t>
            </a:r>
            <a:r>
              <a:rPr lang="en-GB" sz="1800" dirty="0">
                <a:latin typeface="Century Gothic" panose="020B0502020202020204" pitchFamily="34" charset="0"/>
              </a:rPr>
              <a:t>will learn </a:t>
            </a:r>
            <a:r>
              <a:rPr lang="en-GB" sz="1800" dirty="0" smtClean="0">
                <a:latin typeface="Century Gothic" panose="020B0502020202020204" pitchFamily="34" charset="0"/>
              </a:rPr>
              <a:t>about numbers </a:t>
            </a:r>
            <a:r>
              <a:rPr lang="en-GB" sz="1800" dirty="0">
                <a:latin typeface="Century Gothic" panose="020B0502020202020204" pitchFamily="34" charset="0"/>
              </a:rPr>
              <a:t>every week and use </a:t>
            </a:r>
            <a:r>
              <a:rPr lang="en-GB" sz="1800" dirty="0" smtClean="0">
                <a:latin typeface="Century Gothic" panose="020B0502020202020204" pitchFamily="34" charset="0"/>
              </a:rPr>
              <a:t>that to </a:t>
            </a:r>
            <a:r>
              <a:rPr lang="en-GB" sz="1800" dirty="0">
                <a:latin typeface="Century Gothic" panose="020B0502020202020204" pitchFamily="34" charset="0"/>
              </a:rPr>
              <a:t>drive our teaching and </a:t>
            </a:r>
            <a:r>
              <a:rPr lang="en-GB" sz="1800" dirty="0" smtClean="0">
                <a:latin typeface="Century Gothic" panose="020B0502020202020204" pitchFamily="34" charset="0"/>
              </a:rPr>
              <a:t>learning through concrete pictorial and abstract activities.</a:t>
            </a:r>
          </a:p>
          <a:p>
            <a:pPr marL="0" indent="0">
              <a:buNone/>
            </a:pPr>
            <a:r>
              <a:rPr lang="en-GB" sz="1800" b="1" dirty="0">
                <a:latin typeface="Century Gothic" panose="020B0502020202020204" pitchFamily="34" charset="0"/>
              </a:rPr>
              <a:t>https://www.littlechalfontprimaryschool.co.uk/maths-mastery</a:t>
            </a:r>
            <a:r>
              <a:rPr lang="en-GB" sz="1800" dirty="0">
                <a:latin typeface="Century Gothic" panose="020B0502020202020204" pitchFamily="34" charset="0"/>
              </a:rPr>
              <a:t>/</a:t>
            </a:r>
          </a:p>
          <a:p>
            <a:pPr marL="0" indent="0">
              <a:buNone/>
            </a:pPr>
            <a:r>
              <a:rPr lang="en-GB" dirty="0" smtClean="0">
                <a:latin typeface="Century Gothic" panose="020B0502020202020204" pitchFamily="34" charset="0"/>
              </a:rPr>
              <a:t>.</a:t>
            </a: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MATHS MASTERY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481121"/>
            <a:ext cx="3816424" cy="3562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007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solidFill>
                  <a:srgbClr val="B41166"/>
                </a:solidFill>
                <a:latin typeface="Century Gothic" panose="020B0502020202020204" pitchFamily="34" charset="0"/>
              </a:rPr>
              <a:t>   </a:t>
            </a:r>
            <a:r>
              <a:rPr lang="en-GB" sz="2300" dirty="0" smtClean="0">
                <a:latin typeface="Century Gothic" panose="020B0502020202020204" pitchFamily="34" charset="0"/>
              </a:rPr>
              <a:t>We do a Baseline in September – this tells us what your</a:t>
            </a:r>
          </a:p>
          <a:p>
            <a:pPr marL="0" indent="0">
              <a:buNone/>
            </a:pPr>
            <a:r>
              <a:rPr lang="en-GB" sz="2300" dirty="0" smtClean="0">
                <a:latin typeface="Century Gothic" panose="020B0502020202020204" pitchFamily="34" charset="0"/>
              </a:rPr>
              <a:t>children </a:t>
            </a:r>
            <a:r>
              <a:rPr lang="en-GB" sz="2300" dirty="0">
                <a:latin typeface="Century Gothic" panose="020B0502020202020204" pitchFamily="34" charset="0"/>
              </a:rPr>
              <a:t>can do and where they need support.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3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</a:t>
            </a:r>
            <a:r>
              <a:rPr lang="en-GB" sz="2300" dirty="0" smtClean="0">
                <a:latin typeface="Century Gothic" panose="020B0502020202020204" pitchFamily="34" charset="0"/>
              </a:rPr>
              <a:t>We assess your child’s progress and areas for development against development matters.</a:t>
            </a:r>
          </a:p>
          <a:p>
            <a:pPr marL="0" indent="0">
              <a:buNone/>
            </a:pPr>
            <a:r>
              <a:rPr lang="en-GB" sz="2300" b="1" dirty="0">
                <a:latin typeface="Century Gothic" panose="020B0502020202020204" pitchFamily="34" charset="0"/>
              </a:rPr>
              <a:t>https://www.foundationyears.org.uk/files/2012/03/Development-Matters-FINAL-PRINT-AMENDED.pdf</a:t>
            </a:r>
            <a:endParaRPr lang="en-GB" sz="2300" b="1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3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</a:t>
            </a:r>
            <a:r>
              <a:rPr lang="en-GB" sz="2300" dirty="0" smtClean="0">
                <a:latin typeface="Century Gothic" panose="020B0502020202020204" pitchFamily="34" charset="0"/>
              </a:rPr>
              <a:t>  We share assessments with you on Parent Evenings, through </a:t>
            </a:r>
          </a:p>
          <a:p>
            <a:pPr marL="0" indent="0">
              <a:buNone/>
            </a:pPr>
            <a:r>
              <a:rPr lang="en-GB" sz="2300" dirty="0" smtClean="0">
                <a:latin typeface="Century Gothic" panose="020B0502020202020204" pitchFamily="34" charset="0"/>
              </a:rPr>
              <a:t>learning </a:t>
            </a:r>
            <a:r>
              <a:rPr lang="en-GB" sz="2300" dirty="0">
                <a:latin typeface="Century Gothic" panose="020B0502020202020204" pitchFamily="34" charset="0"/>
              </a:rPr>
              <a:t>journals and </a:t>
            </a:r>
            <a:r>
              <a:rPr lang="en-GB" sz="2300" dirty="0" smtClean="0">
                <a:latin typeface="Century Gothic" panose="020B0502020202020204" pitchFamily="34" charset="0"/>
              </a:rPr>
              <a:t>Evidence Me.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2300" dirty="0" smtClean="0">
                <a:latin typeface="Century Gothic" panose="020B0502020202020204" pitchFamily="34" charset="0"/>
              </a:rPr>
              <a:t>We </a:t>
            </a:r>
            <a:r>
              <a:rPr lang="en-GB" sz="2300" dirty="0">
                <a:latin typeface="Century Gothic" panose="020B0502020202020204" pitchFamily="34" charset="0"/>
              </a:rPr>
              <a:t>are working towards a GOOD LEVEL OF</a:t>
            </a:r>
          </a:p>
          <a:p>
            <a:pPr marL="0" indent="0">
              <a:buNone/>
            </a:pPr>
            <a:r>
              <a:rPr lang="en-GB" sz="2300" dirty="0">
                <a:latin typeface="Century Gothic" panose="020B0502020202020204" pitchFamily="34" charset="0"/>
              </a:rPr>
              <a:t>DEVELOPMENT in their Early Learning Goals in July.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300" dirty="0" smtClean="0">
                <a:latin typeface="Century Gothic" panose="020B0502020202020204" pitchFamily="34" charset="0"/>
              </a:rPr>
              <a:t>  Children </a:t>
            </a:r>
            <a:r>
              <a:rPr lang="en-GB" sz="2300" dirty="0">
                <a:latin typeface="Century Gothic" panose="020B0502020202020204" pitchFamily="34" charset="0"/>
              </a:rPr>
              <a:t>will be, ‘Emerging, Expected or Exceeded,’ in</a:t>
            </a:r>
          </a:p>
          <a:p>
            <a:pPr marL="0" indent="0">
              <a:buNone/>
            </a:pPr>
            <a:r>
              <a:rPr lang="en-GB" sz="2300" dirty="0">
                <a:latin typeface="Century Gothic" panose="020B0502020202020204" pitchFamily="34" charset="0"/>
              </a:rPr>
              <a:t>July in these Early Learning Goals!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ASSESSMENT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097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3568" y="2204864"/>
            <a:ext cx="5400600" cy="38164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endParaRPr lang="en-GB" dirty="0" smtClean="0"/>
          </a:p>
          <a:p>
            <a:pPr marL="0" indent="0">
              <a:buNone/>
            </a:pPr>
            <a:r>
              <a:rPr lang="en-GB" sz="1200" dirty="0" smtClean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0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</a:t>
            </a:r>
            <a:r>
              <a:rPr lang="en-GB" dirty="0" smtClean="0">
                <a:latin typeface="Century Gothic" panose="020B0502020202020204" pitchFamily="34" charset="0"/>
              </a:rPr>
              <a:t>READY</a:t>
            </a: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200" dirty="0" smtClean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0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</a:t>
            </a:r>
            <a:r>
              <a:rPr lang="en-GB" dirty="0" smtClean="0">
                <a:latin typeface="Century Gothic" panose="020B0502020202020204" pitchFamily="34" charset="0"/>
              </a:rPr>
              <a:t>RESPECTFUL</a:t>
            </a: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200" dirty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1800" dirty="0" smtClean="0">
                <a:latin typeface="Century Gothic" panose="020B0502020202020204" pitchFamily="34" charset="0"/>
              </a:rPr>
              <a:t>  </a:t>
            </a:r>
            <a:r>
              <a:rPr lang="en-GB" dirty="0" smtClean="0">
                <a:latin typeface="Century Gothic" panose="020B0502020202020204" pitchFamily="34" charset="0"/>
              </a:rPr>
              <a:t>RESILIENT</a:t>
            </a: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900" b="1" dirty="0">
                <a:latin typeface="Century Gothic" panose="020B0502020202020204" pitchFamily="34" charset="0"/>
              </a:rPr>
              <a:t>https://primarysite-prod-sorted.s3.amazonaws.com/littlechalfontprimaryschoolamersham/UploadedDocument/8c520af18bfd4eebae352db479dd3499/behaviour-anti-bullying-nov-2017.pdf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BEHAVIOUR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046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9" y="2060848"/>
            <a:ext cx="5184576" cy="4386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1800" dirty="0" smtClean="0">
                <a:latin typeface="Wingdings 3"/>
              </a:rPr>
              <a:t> </a:t>
            </a:r>
            <a:r>
              <a:rPr lang="en-GB" sz="2600" dirty="0" smtClean="0">
                <a:latin typeface="Century Gothic" panose="020B0502020202020204" pitchFamily="34" charset="0"/>
              </a:rPr>
              <a:t>As much as possible please!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2600" dirty="0" smtClean="0">
                <a:latin typeface="Century Gothic" panose="020B0502020202020204" pitchFamily="34" charset="0"/>
              </a:rPr>
              <a:t>Newsletters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6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</a:t>
            </a:r>
            <a:r>
              <a:rPr lang="en-GB" sz="2600" dirty="0" smtClean="0">
                <a:latin typeface="Century Gothic" panose="020B0502020202020204" pitchFamily="34" charset="0"/>
              </a:rPr>
              <a:t>Website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600" dirty="0" smtClean="0">
                <a:solidFill>
                  <a:srgbClr val="696464"/>
                </a:solidFill>
                <a:latin typeface="Century Gothic" panose="020B0502020202020204" pitchFamily="34" charset="0"/>
              </a:rPr>
              <a:t>  </a:t>
            </a:r>
            <a:r>
              <a:rPr lang="en-GB" sz="2600" dirty="0" smtClean="0">
                <a:latin typeface="Century Gothic" panose="020B0502020202020204" pitchFamily="34" charset="0"/>
              </a:rPr>
              <a:t>Reports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2600" dirty="0" smtClean="0">
                <a:latin typeface="Century Gothic" panose="020B0502020202020204" pitchFamily="34" charset="0"/>
              </a:rPr>
              <a:t>Parent review meetings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2600" dirty="0" smtClean="0">
                <a:latin typeface="Century Gothic" panose="020B0502020202020204" pitchFamily="34" charset="0"/>
              </a:rPr>
              <a:t>Google </a:t>
            </a:r>
            <a:r>
              <a:rPr lang="en-GB" sz="2600" dirty="0">
                <a:latin typeface="Century Gothic" panose="020B0502020202020204" pitchFamily="34" charset="0"/>
              </a:rPr>
              <a:t>classroom </a:t>
            </a:r>
            <a:r>
              <a:rPr lang="en-GB" sz="2600" b="1" dirty="0" smtClean="0">
                <a:latin typeface="Century Gothic" panose="020B0502020202020204" pitchFamily="34" charset="0"/>
              </a:rPr>
              <a:t>/</a:t>
            </a:r>
            <a:r>
              <a:rPr lang="en-GB" sz="2600" b="1" dirty="0">
                <a:latin typeface="Century Gothic" panose="020B0502020202020204" pitchFamily="34" charset="0"/>
              </a:rPr>
              <a:t>https://www.littlechalfontprimaryschool.co.uk/remote-learning-2</a:t>
            </a:r>
            <a:endParaRPr lang="en-GB" sz="2600" b="1" dirty="0" smtClean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</a:t>
            </a:r>
            <a:r>
              <a:rPr lang="en-GB" sz="2600" dirty="0" smtClean="0">
                <a:latin typeface="Century Gothic" panose="020B0502020202020204" pitchFamily="34" charset="0"/>
              </a:rPr>
              <a:t>  Stay and play sessions/Reading/Cooking/Sewing help</a:t>
            </a:r>
          </a:p>
          <a:p>
            <a:pPr marL="0" indent="0">
              <a:buNone/>
            </a:pPr>
            <a:r>
              <a:rPr lang="en-GB" sz="1800" dirty="0" smtClean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2600" dirty="0" smtClean="0">
                <a:latin typeface="Century Gothic" panose="020B0502020202020204" pitchFamily="34" charset="0"/>
              </a:rPr>
              <a:t>Parent Information sessions</a:t>
            </a:r>
          </a:p>
          <a:p>
            <a:pPr marL="0" indent="0">
              <a:buNone/>
            </a:pPr>
            <a:r>
              <a:rPr lang="en-GB" sz="1800" dirty="0">
                <a:solidFill>
                  <a:srgbClr val="696464"/>
                </a:solidFill>
                <a:latin typeface="Wingdings 3"/>
              </a:rPr>
              <a:t> </a:t>
            </a:r>
            <a:r>
              <a:rPr lang="en-GB" sz="2600" dirty="0" smtClean="0">
                <a:latin typeface="Century Gothic" panose="020B0502020202020204" pitchFamily="34" charset="0"/>
              </a:rPr>
              <a:t>Circle of Security Parenting Program</a:t>
            </a:r>
          </a:p>
          <a:p>
            <a:pPr marL="0" indent="0">
              <a:buNone/>
            </a:pPr>
            <a:r>
              <a:rPr lang="en-GB" sz="2600" b="1" dirty="0" smtClean="0">
                <a:latin typeface="Century Gothic" panose="020B0502020202020204" pitchFamily="34" charset="0"/>
              </a:rPr>
              <a:t>https://www.circleofsecurityinternational.com/resources-for-parents/</a:t>
            </a:r>
          </a:p>
          <a:p>
            <a:pPr marL="0" indent="0">
              <a:buNone/>
            </a:pPr>
            <a:r>
              <a:rPr lang="en-GB" sz="2600" dirty="0" smtClean="0">
                <a:latin typeface="Century Gothic" panose="020B0502020202020204" pitchFamily="34" charset="0"/>
              </a:rPr>
              <a:t>  </a:t>
            </a:r>
            <a:endParaRPr lang="en-GB" sz="2600" dirty="0">
              <a:latin typeface="Century Gothic" panose="020B0502020202020204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PARENTAL INVOLVEMENT</a:t>
            </a:r>
            <a:endParaRPr lang="en-GB" dirty="0"/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3839">
            <a:off x="5868144" y="1988840"/>
            <a:ext cx="2973054" cy="2486372"/>
          </a:xfrm>
          <a:prstGeom prst="rect">
            <a:avLst/>
          </a:prstGeo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585" y="4799182"/>
            <a:ext cx="1124107" cy="105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126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608" y="2561333"/>
            <a:ext cx="2619741" cy="2648320"/>
          </a:xfrm>
          <a:prstGeom prst="rect">
            <a:avLst/>
          </a:prstGeom>
        </p:spPr>
      </p:pic>
      <p:pic>
        <p:nvPicPr>
          <p:cNvPr id="3074" name="Picture 2" descr="C:\Users\west\Desktop\pictures of children\cooking\IMG_30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18209">
            <a:off x="3391303" y="4973980"/>
            <a:ext cx="1841086" cy="1902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west\Desktop\pictures of children\26220\IMG_295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0"/>
            <a:ext cx="1913094" cy="2561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west\Desktop\pictures of children\forest school\IMG_289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94721">
            <a:off x="6156311" y="1919535"/>
            <a:ext cx="2767339" cy="2478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west\Desktop\pictures of children\forest school\IMG_289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97962" y="332462"/>
            <a:ext cx="2354630" cy="1758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west\Desktop\pictures of children\science week 2020\IMG_275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7038" y="4642763"/>
            <a:ext cx="2946962" cy="220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west\Desktop\pictures of children\science week 2020\IMG_2787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32933">
            <a:off x="1331962" y="3616902"/>
            <a:ext cx="2619741" cy="1434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west\Desktop\pictures of children\science week 2020\IMG_2979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721999">
            <a:off x="1557948" y="509251"/>
            <a:ext cx="2741181" cy="2436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west\Desktop\pictures of children\IMG_279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24300">
            <a:off x="3280575" y="351384"/>
            <a:ext cx="2062542" cy="154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west\Desktop\pictures of children\IMG_2864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79326">
            <a:off x="388962" y="2493725"/>
            <a:ext cx="2309629" cy="197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:\Users\west\Desktop\pictures of children\science week 2020\IMG_263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14" y="4642763"/>
            <a:ext cx="2967381" cy="2216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west\Desktop\pictures of children\IMG_2874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90504">
            <a:off x="4689143" y="1688728"/>
            <a:ext cx="2010834" cy="1501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west\Desktop\pictures of children\IMG_2886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45904">
            <a:off x="5036216" y="4756407"/>
            <a:ext cx="1603536" cy="1197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85258"/>
            <a:ext cx="2079137" cy="1803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50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CLASSROOM</a:t>
            </a:r>
            <a:endParaRPr lang="en-GB" dirty="0"/>
          </a:p>
        </p:txBody>
      </p:sp>
      <p:pic>
        <p:nvPicPr>
          <p:cNvPr id="6" name="Content Placeholder 5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12776"/>
            <a:ext cx="3081370" cy="2592288"/>
          </a:xfr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103295"/>
            <a:ext cx="2522517" cy="2405837"/>
          </a:xfrm>
          <a:prstGeom prst="rect">
            <a:avLst/>
          </a:prstGeom>
        </p:spPr>
      </p:pic>
      <p:pic>
        <p:nvPicPr>
          <p:cNvPr id="9" name="Picture 8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412775"/>
            <a:ext cx="3350180" cy="2496249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33056"/>
            <a:ext cx="4544703" cy="2645489"/>
          </a:xfrm>
          <a:prstGeom prst="rect">
            <a:avLst/>
          </a:prstGeom>
        </p:spPr>
      </p:pic>
      <p:pic>
        <p:nvPicPr>
          <p:cNvPr id="11" name="Picture 10" descr="Screen Clippi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8537" y="1769344"/>
            <a:ext cx="2743583" cy="2333951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634" y="4222193"/>
            <a:ext cx="2095793" cy="2067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8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 smtClean="0"/>
              <a:t>We are looking forward to working with you as your child takes this big step starting school!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PARTNERSHIP</a:t>
            </a:r>
            <a:endParaRPr lang="en-GB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3433322"/>
            <a:ext cx="2943636" cy="309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28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Custom 1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FF0000"/>
      </a:accent1>
      <a:accent2>
        <a:srgbClr val="FF0000"/>
      </a:accent2>
      <a:accent3>
        <a:srgbClr val="FF0000"/>
      </a:accent3>
      <a:accent4>
        <a:srgbClr val="956251"/>
      </a:accent4>
      <a:accent5>
        <a:srgbClr val="1B1811"/>
      </a:accent5>
      <a:accent6>
        <a:srgbClr val="FFFFFF"/>
      </a:accent6>
      <a:hlink>
        <a:srgbClr val="FFFFFF"/>
      </a:hlink>
      <a:folHlink>
        <a:srgbClr val="FF0000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776</TotalTime>
  <Words>1404</Words>
  <Application>Microsoft Office PowerPoint</Application>
  <PresentationFormat>On-screen Show (4:3)</PresentationFormat>
  <Paragraphs>172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Waveform</vt:lpstr>
      <vt:lpstr>PowerPoint Presentation</vt:lpstr>
      <vt:lpstr>Welcome</vt:lpstr>
      <vt:lpstr>EARLY YEARS FOUNDATION STAGE</vt:lpstr>
      <vt:lpstr>HOW WE LEARN AND GROW</vt:lpstr>
      <vt:lpstr>OUTDOOR LEARNING</vt:lpstr>
      <vt:lpstr>MESSY PLAY</vt:lpstr>
      <vt:lpstr>TRANSITION</vt:lpstr>
      <vt:lpstr>SCHOOL DAY</vt:lpstr>
      <vt:lpstr>STAFF</vt:lpstr>
      <vt:lpstr>UNIFORM</vt:lpstr>
      <vt:lpstr>SCHOOL LUNCHES</vt:lpstr>
      <vt:lpstr>PARENT PAY</vt:lpstr>
      <vt:lpstr>HOMEWORK</vt:lpstr>
      <vt:lpstr>PHONICS</vt:lpstr>
      <vt:lpstr>READING AND WRITING</vt:lpstr>
      <vt:lpstr>LETTER FORMATION</vt:lpstr>
      <vt:lpstr>TALK FOR WRITING</vt:lpstr>
      <vt:lpstr>MATHS MASTERY</vt:lpstr>
      <vt:lpstr>ASSESSMENT</vt:lpstr>
      <vt:lpstr>BEHAVIOUR</vt:lpstr>
      <vt:lpstr>PARENTAL INVOLVEMENT</vt:lpstr>
      <vt:lpstr>PowerPoint Presentation</vt:lpstr>
      <vt:lpstr>OUR CLASSROOM</vt:lpstr>
      <vt:lpstr>PARTNERSHIP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West</dc:creator>
  <cp:lastModifiedBy>Catherine McKale</cp:lastModifiedBy>
  <cp:revision>149</cp:revision>
  <dcterms:created xsi:type="dcterms:W3CDTF">2020-07-14T11:39:00Z</dcterms:created>
  <dcterms:modified xsi:type="dcterms:W3CDTF">2020-07-17T10:43:16Z</dcterms:modified>
</cp:coreProperties>
</file>