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</p:sldIdLst>
  <p:sldSz cy="7559675" cx="10691800"/>
  <p:notesSz cx="6858000" cy="9144000"/>
  <p:embeddedFontLst>
    <p:embeddedFont>
      <p:font typeface="Corben"/>
      <p:bold r:id="rId34"/>
    </p:embeddedFont>
    <p:embeddedFont>
      <p:font typeface="Candara"/>
      <p:regular r:id="rId35"/>
      <p:bold r:id="rId36"/>
      <p:italic r:id="rId37"/>
      <p:boldItalic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Candara-regular.fntdata"/><Relationship Id="rId12" Type="http://schemas.openxmlformats.org/officeDocument/2006/relationships/slide" Target="slides/slide8.xml"/><Relationship Id="rId34" Type="http://schemas.openxmlformats.org/officeDocument/2006/relationships/font" Target="fonts/Corben-bold.fntdata"/><Relationship Id="rId15" Type="http://schemas.openxmlformats.org/officeDocument/2006/relationships/slide" Target="slides/slide11.xml"/><Relationship Id="rId37" Type="http://schemas.openxmlformats.org/officeDocument/2006/relationships/font" Target="fonts/Candara-italic.fntdata"/><Relationship Id="rId14" Type="http://schemas.openxmlformats.org/officeDocument/2006/relationships/slide" Target="slides/slide10.xml"/><Relationship Id="rId36" Type="http://schemas.openxmlformats.org/officeDocument/2006/relationships/font" Target="fonts/Candara-bold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38" Type="http://schemas.openxmlformats.org/officeDocument/2006/relationships/font" Target="fonts/Candara-boldItalic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1" name="Google Shape;151;p2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7" name="Google Shape;157;p3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01c8238938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301c823893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649e10fefe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2" name="Google Shape;172;g1649e10fefe_0_17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649e10fef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5" name="Google Shape;185;g1649e10fefe_0_9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3" name="Google Shape;203;p5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649e10fefe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2" name="Google Shape;212;g1649e10fefe_0_1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16b248402be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g16b248402be_0_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375192a1883b961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1375192a1883b96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1649e10fefe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g1649e10fefe_0_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3" name="Google Shape;283;p13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8" name="Google Shape;288;p14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24c738e7c9d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g24c738e7c9d_0_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0" name="Google Shape;320;p17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f1967ca5e4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3" name="Google Shape;333;gf1967ca5e4_0_8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6" name="Google Shape;346;p18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1" name="Google Shape;351;p19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69" name="Google Shape;369;p20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f3488dd41a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74" name="Google Shape;374;gf3488dd41a_0_3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f3488dd41a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0" name="Google Shape;380;gf3488dd41a_0_13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f3488dd41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5" name="Google Shape;385;gf3488dd41a_0_8:notes"/>
          <p:cNvSpPr/>
          <p:nvPr>
            <p:ph idx="2" type="sldImg"/>
          </p:nvPr>
        </p:nvSpPr>
        <p:spPr>
          <a:xfrm>
            <a:off x="1004888" y="685800"/>
            <a:ext cx="4848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2" name="Google Shape;392;p22:notes"/>
          <p:cNvSpPr/>
          <p:nvPr>
            <p:ph idx="2" type="sldImg"/>
          </p:nvPr>
        </p:nvSpPr>
        <p:spPr>
          <a:xfrm>
            <a:off x="1004888" y="685800"/>
            <a:ext cx="4848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-9899" y="-9334"/>
            <a:ext cx="10721985" cy="7578343"/>
            <a:chOff x="-8466" y="-8468"/>
            <a:chExt cx="9169804" cy="6874935"/>
          </a:xfrm>
        </p:grpSpPr>
        <p:cxnSp>
          <p:nvCxnSpPr>
            <p:cNvPr id="24" name="Google Shape;24;p2"/>
            <p:cNvCxnSpPr/>
            <p:nvPr/>
          </p:nvCxnSpPr>
          <p:spPr>
            <a:xfrm flipH="1" rot="10800000">
              <a:off x="5130830" y="4175605"/>
              <a:ext cx="4022475" cy="2682396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2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2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637896" y="3920066"/>
              <a:ext cx="2513565" cy="2937933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7010429" y="-8467"/>
              <a:ext cx="2142876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2"/>
            <p:cNvSpPr/>
            <p:nvPr/>
          </p:nvSpPr>
          <p:spPr>
            <a:xfrm>
              <a:off x="8295776" y="-8467"/>
              <a:ext cx="857530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8077231" y="-8468"/>
              <a:ext cx="1066770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8060297" y="4893733"/>
              <a:ext cx="1094086" cy="1964267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-8466" y="-8468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321972" y="2650553"/>
            <a:ext cx="6813013" cy="181474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952"/>
              <a:buFont typeface="Trebuchet MS"/>
              <a:buNone/>
              <a:defRPr sz="5952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321972" y="4465295"/>
            <a:ext cx="6813013" cy="1209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102"/>
              </a:spcBef>
              <a:spcAft>
                <a:spcPts val="0"/>
              </a:spcAft>
              <a:buSzPts val="1587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102"/>
              </a:spcBef>
              <a:spcAft>
                <a:spcPts val="0"/>
              </a:spcAft>
              <a:buSzPts val="1411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102"/>
              </a:spcBef>
              <a:spcAft>
                <a:spcPts val="0"/>
              </a:spcAft>
              <a:buSzPts val="1234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102"/>
              </a:spcBef>
              <a:spcAft>
                <a:spcPts val="0"/>
              </a:spcAft>
              <a:buSzPts val="1058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102"/>
              </a:spcBef>
              <a:spcAft>
                <a:spcPts val="0"/>
              </a:spcAft>
              <a:buSzPts val="1058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102"/>
              </a:spcBef>
              <a:spcAft>
                <a:spcPts val="0"/>
              </a:spcAft>
              <a:buSzPts val="1058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102"/>
              </a:spcBef>
              <a:spcAft>
                <a:spcPts val="0"/>
              </a:spcAft>
              <a:buSzPts val="1058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102"/>
              </a:spcBef>
              <a:spcAft>
                <a:spcPts val="0"/>
              </a:spcAft>
              <a:buSzPts val="1058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102"/>
              </a:spcBef>
              <a:spcAft>
                <a:spcPts val="0"/>
              </a:spcAft>
              <a:buSzPts val="1058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4"/>
          <p:cNvSpPr txBox="1"/>
          <p:nvPr>
            <p:ph type="title"/>
          </p:nvPr>
        </p:nvSpPr>
        <p:spPr>
          <a:xfrm>
            <a:off x="712787" y="671971"/>
            <a:ext cx="7422196" cy="1455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"/>
          <p:cNvSpPr txBox="1"/>
          <p:nvPr>
            <p:ph idx="1" type="body"/>
          </p:nvPr>
        </p:nvSpPr>
        <p:spPr>
          <a:xfrm>
            <a:off x="712786" y="2381651"/>
            <a:ext cx="7422197" cy="4277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"/>
          <p:cNvSpPr txBox="1"/>
          <p:nvPr>
            <p:ph type="title"/>
          </p:nvPr>
        </p:nvSpPr>
        <p:spPr>
          <a:xfrm>
            <a:off x="712786" y="2977208"/>
            <a:ext cx="7422198" cy="201346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9"/>
              <a:buFont typeface="Trebuchet MS"/>
              <a:buNone/>
              <a:defRPr b="0" sz="4409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" type="body"/>
          </p:nvPr>
        </p:nvSpPr>
        <p:spPr>
          <a:xfrm>
            <a:off x="712786" y="4990673"/>
            <a:ext cx="7422198" cy="948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764"/>
              <a:buNone/>
              <a:defRPr sz="2205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sz="1764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2" name="Google Shape;52;p5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6"/>
          <p:cNvSpPr txBox="1"/>
          <p:nvPr>
            <p:ph type="title"/>
          </p:nvPr>
        </p:nvSpPr>
        <p:spPr>
          <a:xfrm>
            <a:off x="712788" y="671971"/>
            <a:ext cx="7422197" cy="1455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" type="body"/>
          </p:nvPr>
        </p:nvSpPr>
        <p:spPr>
          <a:xfrm>
            <a:off x="712788" y="2381649"/>
            <a:ext cx="3610836" cy="4277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9387" lvl="0" marL="457200" algn="l">
              <a:spcBef>
                <a:spcPts val="1102"/>
              </a:spcBef>
              <a:spcAft>
                <a:spcPts val="0"/>
              </a:spcAft>
              <a:buSzPts val="1587"/>
              <a:buChar char="►"/>
              <a:defRPr sz="1984"/>
            </a:lvl1pPr>
            <a:lvl2pPr indent="-318211" lvl="1" marL="914400" algn="l">
              <a:spcBef>
                <a:spcPts val="1102"/>
              </a:spcBef>
              <a:spcAft>
                <a:spcPts val="0"/>
              </a:spcAft>
              <a:buSzPts val="1411"/>
              <a:buChar char="►"/>
              <a:defRPr sz="1764"/>
            </a:lvl2pPr>
            <a:lvl3pPr indent="-306984" lvl="2" marL="1371600" algn="l">
              <a:spcBef>
                <a:spcPts val="1102"/>
              </a:spcBef>
              <a:spcAft>
                <a:spcPts val="0"/>
              </a:spcAft>
              <a:buSzPts val="1234"/>
              <a:buChar char="►"/>
              <a:defRPr sz="1543"/>
            </a:lvl3pPr>
            <a:lvl4pPr indent="-295808" lvl="3" marL="18288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4pPr>
            <a:lvl5pPr indent="-295808" lvl="4" marL="22860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5pPr>
            <a:lvl6pPr indent="-295808" lvl="5" marL="27432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6pPr>
            <a:lvl7pPr indent="-295808" lvl="6" marL="32004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7pPr>
            <a:lvl8pPr indent="-295808" lvl="7" marL="36576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8pPr>
            <a:lvl9pPr indent="-295808" lvl="8" marL="41148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9pPr>
          </a:lstStyle>
          <a:p/>
        </p:txBody>
      </p:sp>
      <p:sp>
        <p:nvSpPr>
          <p:cNvPr id="58" name="Google Shape;58;p6"/>
          <p:cNvSpPr txBox="1"/>
          <p:nvPr>
            <p:ph idx="2" type="body"/>
          </p:nvPr>
        </p:nvSpPr>
        <p:spPr>
          <a:xfrm>
            <a:off x="4524148" y="2381651"/>
            <a:ext cx="3610837" cy="4277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9387" lvl="0" marL="457200" algn="l">
              <a:spcBef>
                <a:spcPts val="1102"/>
              </a:spcBef>
              <a:spcAft>
                <a:spcPts val="0"/>
              </a:spcAft>
              <a:buSzPts val="1587"/>
              <a:buChar char="►"/>
              <a:defRPr sz="1984"/>
            </a:lvl1pPr>
            <a:lvl2pPr indent="-318211" lvl="1" marL="914400" algn="l">
              <a:spcBef>
                <a:spcPts val="1102"/>
              </a:spcBef>
              <a:spcAft>
                <a:spcPts val="0"/>
              </a:spcAft>
              <a:buSzPts val="1411"/>
              <a:buChar char="►"/>
              <a:defRPr sz="1764"/>
            </a:lvl2pPr>
            <a:lvl3pPr indent="-306984" lvl="2" marL="1371600" algn="l">
              <a:spcBef>
                <a:spcPts val="1102"/>
              </a:spcBef>
              <a:spcAft>
                <a:spcPts val="0"/>
              </a:spcAft>
              <a:buSzPts val="1234"/>
              <a:buChar char="►"/>
              <a:defRPr sz="1543"/>
            </a:lvl3pPr>
            <a:lvl4pPr indent="-295808" lvl="3" marL="18288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4pPr>
            <a:lvl5pPr indent="-295808" lvl="4" marL="22860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5pPr>
            <a:lvl6pPr indent="-295808" lvl="5" marL="27432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6pPr>
            <a:lvl7pPr indent="-295808" lvl="6" marL="32004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7pPr>
            <a:lvl8pPr indent="-295808" lvl="7" marL="36576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8pPr>
            <a:lvl9pPr indent="-295808" lvl="8" marL="4114800" algn="l">
              <a:spcBef>
                <a:spcPts val="1102"/>
              </a:spcBef>
              <a:spcAft>
                <a:spcPts val="0"/>
              </a:spcAft>
              <a:buSzPts val="1058"/>
              <a:buChar char="►"/>
              <a:defRPr sz="1323"/>
            </a:lvl9pPr>
          </a:lstStyle>
          <a:p/>
        </p:txBody>
      </p:sp>
      <p:sp>
        <p:nvSpPr>
          <p:cNvPr id="59" name="Google Shape;59;p6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6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"/>
          <p:cNvSpPr txBox="1"/>
          <p:nvPr>
            <p:ph type="title"/>
          </p:nvPr>
        </p:nvSpPr>
        <p:spPr>
          <a:xfrm>
            <a:off x="712787" y="671971"/>
            <a:ext cx="7422196" cy="1455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968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7"/>
          <p:cNvSpPr txBox="1"/>
          <p:nvPr>
            <p:ph idx="1" type="body"/>
          </p:nvPr>
        </p:nvSpPr>
        <p:spPr>
          <a:xfrm>
            <a:off x="712786" y="2382084"/>
            <a:ext cx="3613833" cy="6352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2117"/>
              <a:buNone/>
              <a:defRPr b="0" sz="2646"/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764"/>
              <a:buNone/>
              <a:defRPr b="1" sz="2205"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587"/>
              <a:buNone/>
              <a:defRPr b="1" sz="1984"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9pPr>
          </a:lstStyle>
          <a:p/>
        </p:txBody>
      </p:sp>
      <p:sp>
        <p:nvSpPr>
          <p:cNvPr id="65" name="Google Shape;65;p7"/>
          <p:cNvSpPr txBox="1"/>
          <p:nvPr>
            <p:ph idx="2" type="body"/>
          </p:nvPr>
        </p:nvSpPr>
        <p:spPr>
          <a:xfrm>
            <a:off x="712786" y="3017307"/>
            <a:ext cx="3613833" cy="36421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6" name="Google Shape;66;p7"/>
          <p:cNvSpPr txBox="1"/>
          <p:nvPr>
            <p:ph idx="3" type="body"/>
          </p:nvPr>
        </p:nvSpPr>
        <p:spPr>
          <a:xfrm>
            <a:off x="4521149" y="2382084"/>
            <a:ext cx="3613833" cy="6352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2117"/>
              <a:buNone/>
              <a:defRPr b="0" sz="2646"/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764"/>
              <a:buNone/>
              <a:defRPr b="1" sz="2205"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587"/>
              <a:buNone/>
              <a:defRPr b="1" sz="1984"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411"/>
              <a:buNone/>
              <a:defRPr b="1" sz="1764"/>
            </a:lvl9pPr>
          </a:lstStyle>
          <a:p/>
        </p:txBody>
      </p:sp>
      <p:sp>
        <p:nvSpPr>
          <p:cNvPr id="67" name="Google Shape;67;p7"/>
          <p:cNvSpPr txBox="1"/>
          <p:nvPr>
            <p:ph idx="4" type="body"/>
          </p:nvPr>
        </p:nvSpPr>
        <p:spPr>
          <a:xfrm>
            <a:off x="4521149" y="3017307"/>
            <a:ext cx="3613833" cy="36421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8"/>
          <p:cNvSpPr txBox="1"/>
          <p:nvPr>
            <p:ph type="title"/>
          </p:nvPr>
        </p:nvSpPr>
        <p:spPr>
          <a:xfrm>
            <a:off x="712786" y="671971"/>
            <a:ext cx="7422197" cy="1455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8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8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8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/>
          <p:nvPr>
            <p:ph type="title"/>
          </p:nvPr>
        </p:nvSpPr>
        <p:spPr>
          <a:xfrm>
            <a:off x="712786" y="1651933"/>
            <a:ext cx="3262479" cy="14092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5"/>
              <a:buFont typeface="Trebuchet MS"/>
              <a:buNone/>
              <a:defRPr sz="2205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1" type="body"/>
          </p:nvPr>
        </p:nvSpPr>
        <p:spPr>
          <a:xfrm>
            <a:off x="4175789" y="567610"/>
            <a:ext cx="3959194" cy="60918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2" type="body"/>
          </p:nvPr>
        </p:nvSpPr>
        <p:spPr>
          <a:xfrm>
            <a:off x="712786" y="3061205"/>
            <a:ext cx="3262479" cy="28488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/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926"/>
              <a:buNone/>
              <a:defRPr sz="1157"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662"/>
              <a:buNone/>
              <a:defRPr sz="827"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662"/>
              <a:buNone/>
              <a:defRPr sz="827"/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662"/>
              <a:buNone/>
              <a:defRPr sz="827"/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662"/>
              <a:buNone/>
              <a:defRPr sz="827"/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662"/>
              <a:buNone/>
              <a:defRPr sz="827"/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662"/>
              <a:buNone/>
              <a:defRPr sz="827"/>
            </a:lvl9pPr>
          </a:lstStyle>
          <a:p/>
        </p:txBody>
      </p:sp>
      <p:sp>
        <p:nvSpPr>
          <p:cNvPr id="80" name="Google Shape;80;p9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9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9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/>
          <p:nvPr>
            <p:ph type="title"/>
          </p:nvPr>
        </p:nvSpPr>
        <p:spPr>
          <a:xfrm>
            <a:off x="712786" y="5291772"/>
            <a:ext cx="7422197" cy="6247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46"/>
              <a:buFont typeface="Trebuchet MS"/>
              <a:buNone/>
              <a:defRPr b="0" sz="2646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0"/>
          <p:cNvSpPr/>
          <p:nvPr>
            <p:ph idx="2" type="pic"/>
          </p:nvPr>
        </p:nvSpPr>
        <p:spPr>
          <a:xfrm>
            <a:off x="712786" y="671971"/>
            <a:ext cx="7422197" cy="4239192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0"/>
          <p:cNvSpPr txBox="1"/>
          <p:nvPr>
            <p:ph idx="1" type="body"/>
          </p:nvPr>
        </p:nvSpPr>
        <p:spPr>
          <a:xfrm>
            <a:off x="712786" y="5916496"/>
            <a:ext cx="7422197" cy="742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058"/>
              <a:buNone/>
              <a:defRPr sz="1323"/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058"/>
              <a:buNone/>
              <a:defRPr sz="1323"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882"/>
              <a:buNone/>
              <a:defRPr sz="1102"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794"/>
              <a:buNone/>
              <a:defRPr sz="992"/>
            </a:lvl9pPr>
          </a:lstStyle>
          <a:p/>
        </p:txBody>
      </p:sp>
      <p:sp>
        <p:nvSpPr>
          <p:cNvPr id="87" name="Google Shape;87;p10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0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0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/>
          <p:nvPr>
            <p:ph type="title"/>
          </p:nvPr>
        </p:nvSpPr>
        <p:spPr>
          <a:xfrm>
            <a:off x="712788" y="671971"/>
            <a:ext cx="7422197" cy="37518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50"/>
              <a:buFont typeface="Trebuchet MS"/>
              <a:buNone/>
              <a:defRPr b="0" sz="485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" type="body"/>
          </p:nvPr>
        </p:nvSpPr>
        <p:spPr>
          <a:xfrm>
            <a:off x="712788" y="4927788"/>
            <a:ext cx="7422197" cy="17316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sz="1764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11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1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1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/>
          <p:nvPr>
            <p:ph type="title"/>
          </p:nvPr>
        </p:nvSpPr>
        <p:spPr>
          <a:xfrm>
            <a:off x="906050" y="671971"/>
            <a:ext cx="7100026" cy="33318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50"/>
              <a:buFont typeface="Trebuchet MS"/>
              <a:buNone/>
              <a:defRPr b="0" sz="485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" type="body"/>
          </p:nvPr>
        </p:nvSpPr>
        <p:spPr>
          <a:xfrm>
            <a:off x="1287454" y="4003828"/>
            <a:ext cx="6337219" cy="4199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411"/>
              <a:buFont typeface="Trebuchet MS"/>
              <a:buNone/>
              <a:defRPr sz="1764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411"/>
              <a:buFont typeface="Trebuchet MS"/>
              <a:buNone/>
              <a:defRPr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234"/>
              <a:buFont typeface="Trebuchet MS"/>
              <a:buNone/>
              <a:defRPr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058"/>
              <a:buFont typeface="Trebuchet MS"/>
              <a:buNone/>
              <a:defRPr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058"/>
              <a:buFont typeface="Trebuchet MS"/>
              <a:buNone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2" type="body"/>
          </p:nvPr>
        </p:nvSpPr>
        <p:spPr>
          <a:xfrm>
            <a:off x="712786" y="4927788"/>
            <a:ext cx="7422198" cy="17316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sz="1764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12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2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2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564420" y="871246"/>
            <a:ext cx="534730" cy="644607"/>
          </a:xfrm>
          <a:prstGeom prst="rect">
            <a:avLst/>
          </a:prstGeom>
          <a:noFill/>
          <a:ln>
            <a:noFill/>
          </a:ln>
        </p:spPr>
        <p:txBody>
          <a:bodyPr anchorCtr="0" anchor="ctr" bIns="50375" lIns="100775" spcFirstLastPara="1" rIns="100775" wrap="square" tIns="503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818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7889888" y="3181894"/>
            <a:ext cx="534730" cy="644607"/>
          </a:xfrm>
          <a:prstGeom prst="rect">
            <a:avLst/>
          </a:prstGeom>
          <a:noFill/>
          <a:ln>
            <a:noFill/>
          </a:ln>
        </p:spPr>
        <p:txBody>
          <a:bodyPr anchorCtr="0" anchor="ctr" bIns="50375" lIns="100775" spcFirstLastPara="1" rIns="100775" wrap="square" tIns="503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818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/>
          <p:nvPr>
            <p:ph type="title"/>
          </p:nvPr>
        </p:nvSpPr>
        <p:spPr>
          <a:xfrm>
            <a:off x="712786" y="2129659"/>
            <a:ext cx="7422198" cy="28610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50"/>
              <a:buFont typeface="Trebuchet MS"/>
              <a:buNone/>
              <a:defRPr b="0" sz="485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1" type="body"/>
          </p:nvPr>
        </p:nvSpPr>
        <p:spPr>
          <a:xfrm>
            <a:off x="712786" y="4990673"/>
            <a:ext cx="7422198" cy="16688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sz="1764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13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3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3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/>
          <p:nvPr>
            <p:ph type="title"/>
          </p:nvPr>
        </p:nvSpPr>
        <p:spPr>
          <a:xfrm>
            <a:off x="906050" y="671971"/>
            <a:ext cx="7100026" cy="33318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50"/>
              <a:buFont typeface="Trebuchet MS"/>
              <a:buNone/>
              <a:defRPr b="0" sz="485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4"/>
          <p:cNvSpPr txBox="1"/>
          <p:nvPr>
            <p:ph idx="1" type="body"/>
          </p:nvPr>
        </p:nvSpPr>
        <p:spPr>
          <a:xfrm>
            <a:off x="712784" y="4423810"/>
            <a:ext cx="7422200" cy="5668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2117"/>
              <a:buFont typeface="Trebuchet MS"/>
              <a:buNone/>
              <a:defRPr sz="2646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411"/>
              <a:buFont typeface="Trebuchet MS"/>
              <a:buNone/>
              <a:defRPr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234"/>
              <a:buFont typeface="Trebuchet MS"/>
              <a:buNone/>
              <a:defRPr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058"/>
              <a:buFont typeface="Trebuchet MS"/>
              <a:buNone/>
              <a:defRPr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058"/>
              <a:buFont typeface="Trebuchet MS"/>
              <a:buNone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14"/>
          <p:cNvSpPr txBox="1"/>
          <p:nvPr>
            <p:ph idx="2" type="body"/>
          </p:nvPr>
        </p:nvSpPr>
        <p:spPr>
          <a:xfrm>
            <a:off x="712786" y="4990673"/>
            <a:ext cx="7422198" cy="16688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sz="1764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14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14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4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564420" y="871246"/>
            <a:ext cx="534730" cy="644607"/>
          </a:xfrm>
          <a:prstGeom prst="rect">
            <a:avLst/>
          </a:prstGeom>
          <a:noFill/>
          <a:ln>
            <a:noFill/>
          </a:ln>
        </p:spPr>
        <p:txBody>
          <a:bodyPr anchorCtr="0" anchor="ctr" bIns="50375" lIns="100775" spcFirstLastPara="1" rIns="100775" wrap="square" tIns="503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818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7889888" y="3181894"/>
            <a:ext cx="534730" cy="644607"/>
          </a:xfrm>
          <a:prstGeom prst="rect">
            <a:avLst/>
          </a:prstGeom>
          <a:noFill/>
          <a:ln>
            <a:noFill/>
          </a:ln>
        </p:spPr>
        <p:txBody>
          <a:bodyPr anchorCtr="0" anchor="ctr" bIns="50375" lIns="100775" spcFirstLastPara="1" rIns="100775" wrap="square" tIns="503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818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/>
          <p:nvPr>
            <p:ph type="title"/>
          </p:nvPr>
        </p:nvSpPr>
        <p:spPr>
          <a:xfrm>
            <a:off x="720094" y="671971"/>
            <a:ext cx="7414890" cy="33318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50"/>
              <a:buFont typeface="Trebuchet MS"/>
              <a:buNone/>
              <a:defRPr b="0" sz="485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5"/>
          <p:cNvSpPr txBox="1"/>
          <p:nvPr>
            <p:ph idx="1" type="body"/>
          </p:nvPr>
        </p:nvSpPr>
        <p:spPr>
          <a:xfrm>
            <a:off x="712784" y="4423810"/>
            <a:ext cx="7422200" cy="5668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2117"/>
              <a:buFont typeface="Trebuchet MS"/>
              <a:buNone/>
              <a:defRPr sz="2646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411"/>
              <a:buFont typeface="Trebuchet MS"/>
              <a:buNone/>
              <a:defRPr/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234"/>
              <a:buFont typeface="Trebuchet MS"/>
              <a:buNone/>
              <a:defRPr/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058"/>
              <a:buFont typeface="Trebuchet MS"/>
              <a:buNone/>
              <a:defRPr/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058"/>
              <a:buFont typeface="Trebuchet MS"/>
              <a:buNone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15"/>
          <p:cNvSpPr txBox="1"/>
          <p:nvPr>
            <p:ph idx="2" type="body"/>
          </p:nvPr>
        </p:nvSpPr>
        <p:spPr>
          <a:xfrm>
            <a:off x="712786" y="4990673"/>
            <a:ext cx="7422198" cy="16688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102"/>
              </a:spcBef>
              <a:spcAft>
                <a:spcPts val="0"/>
              </a:spcAft>
              <a:buSzPts val="1587"/>
              <a:buNone/>
              <a:defRPr sz="1984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102"/>
              </a:spcBef>
              <a:spcAft>
                <a:spcPts val="0"/>
              </a:spcAft>
              <a:buSzPts val="1411"/>
              <a:buNone/>
              <a:defRPr sz="1764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102"/>
              </a:spcBef>
              <a:spcAft>
                <a:spcPts val="0"/>
              </a:spcAft>
              <a:buSzPts val="1234"/>
              <a:buNone/>
              <a:defRPr sz="154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15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5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5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/>
          <p:nvPr>
            <p:ph type="title"/>
          </p:nvPr>
        </p:nvSpPr>
        <p:spPr>
          <a:xfrm>
            <a:off x="712787" y="671971"/>
            <a:ext cx="7422196" cy="1455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6"/>
          <p:cNvSpPr txBox="1"/>
          <p:nvPr>
            <p:ph idx="1" type="body"/>
          </p:nvPr>
        </p:nvSpPr>
        <p:spPr>
          <a:xfrm rot="5400000">
            <a:off x="2284967" y="809469"/>
            <a:ext cx="4277834" cy="74221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16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6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6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/>
          <p:nvPr>
            <p:ph type="title"/>
          </p:nvPr>
        </p:nvSpPr>
        <p:spPr>
          <a:xfrm rot="5400000">
            <a:off x="4666969" y="2994100"/>
            <a:ext cx="5788752" cy="11444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" type="body"/>
          </p:nvPr>
        </p:nvSpPr>
        <p:spPr>
          <a:xfrm rot="5400000">
            <a:off x="855606" y="529152"/>
            <a:ext cx="5788752" cy="60743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102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17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7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7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9900" y="-9334"/>
            <a:ext cx="10721986" cy="7578343"/>
            <a:chOff x="-8467" y="-8468"/>
            <a:chExt cx="9169805" cy="6874935"/>
          </a:xfrm>
        </p:grpSpPr>
        <p:sp>
          <p:nvSpPr>
            <p:cNvPr id="7" name="Google Shape;7;p1"/>
            <p:cNvSpPr/>
            <p:nvPr/>
          </p:nvSpPr>
          <p:spPr>
            <a:xfrm>
              <a:off x="-8467" y="4013200"/>
              <a:ext cx="457200" cy="2853267"/>
            </a:xfrm>
            <a:custGeom>
              <a:rect b="b" l="l" r="r" t="t"/>
              <a:pathLst>
                <a:path extrusionOk="0" h="2853267" w="45720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8" name="Google Shape;8;p1"/>
            <p:cNvCxnSpPr/>
            <p:nvPr/>
          </p:nvCxnSpPr>
          <p:spPr>
            <a:xfrm flipH="1" rot="10800000">
              <a:off x="5130830" y="4175605"/>
              <a:ext cx="4022475" cy="2682396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9" name="Google Shape;9;p1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" name="Google Shape;10;p1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6637896" y="3920066"/>
              <a:ext cx="2513565" cy="2937933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7010429" y="-8467"/>
              <a:ext cx="2142876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8295776" y="-8467"/>
              <a:ext cx="857530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8077231" y="-8468"/>
              <a:ext cx="1066770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8060297" y="4893733"/>
              <a:ext cx="1094086" cy="1964267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1"/>
          <p:cNvSpPr txBox="1"/>
          <p:nvPr>
            <p:ph type="title"/>
          </p:nvPr>
        </p:nvSpPr>
        <p:spPr>
          <a:xfrm>
            <a:off x="712787" y="671971"/>
            <a:ext cx="7422196" cy="1455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968"/>
              <a:buFont typeface="Trebuchet MS"/>
              <a:buNone/>
              <a:defRPr b="0" i="0" sz="3968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" type="body"/>
          </p:nvPr>
        </p:nvSpPr>
        <p:spPr>
          <a:xfrm>
            <a:off x="712786" y="2381651"/>
            <a:ext cx="7422197" cy="4277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9387" lvl="0" marL="4572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587"/>
              <a:buFont typeface="Noto Sans Symbols"/>
              <a:buChar char="►"/>
              <a:defRPr b="0" i="0" sz="1984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18211" lvl="1" marL="9144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411"/>
              <a:buFont typeface="Noto Sans Symbols"/>
              <a:buChar char="►"/>
              <a:defRPr b="0" i="0" sz="1764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306984" lvl="2" marL="13716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234"/>
              <a:buFont typeface="Noto Sans Symbols"/>
              <a:buChar char="►"/>
              <a:defRPr b="0" i="0" sz="154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95808" lvl="3" marL="18288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058"/>
              <a:buFont typeface="Noto Sans Symbols"/>
              <a:buChar char="►"/>
              <a:defRPr b="0" i="0" sz="132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95808" lvl="4" marL="22860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058"/>
              <a:buFont typeface="Noto Sans Symbols"/>
              <a:buChar char="►"/>
              <a:defRPr b="0" i="0" sz="132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95808" lvl="5" marL="27432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058"/>
              <a:buFont typeface="Noto Sans Symbols"/>
              <a:buChar char="►"/>
              <a:defRPr b="0" i="0" sz="132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95808" lvl="6" marL="32004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058"/>
              <a:buFont typeface="Noto Sans Symbols"/>
              <a:buChar char="►"/>
              <a:defRPr b="0" i="0" sz="132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95808" lvl="7" marL="36576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058"/>
              <a:buFont typeface="Noto Sans Symbols"/>
              <a:buChar char="►"/>
              <a:defRPr b="0" i="0" sz="132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95808" lvl="8" marL="41148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058"/>
              <a:buFont typeface="Noto Sans Symbols"/>
              <a:buChar char="►"/>
              <a:defRPr b="0" i="0" sz="1323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0" type="dt"/>
          </p:nvPr>
        </p:nvSpPr>
        <p:spPr>
          <a:xfrm>
            <a:off x="6320211" y="6659484"/>
            <a:ext cx="799936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92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1" type="ftr"/>
          </p:nvPr>
        </p:nvSpPr>
        <p:spPr>
          <a:xfrm>
            <a:off x="712787" y="6659484"/>
            <a:ext cx="540550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92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2" type="sldNum"/>
          </p:nvPr>
        </p:nvSpPr>
        <p:spPr>
          <a:xfrm>
            <a:off x="7535572" y="6659484"/>
            <a:ext cx="599413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92"/>
              <a:buFont typeface="Trebuchet MS"/>
              <a:buNone/>
              <a:defRPr b="0" i="0" sz="992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Relationship Id="rId4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2.jpg"/><Relationship Id="rId5" Type="http://schemas.openxmlformats.org/officeDocument/2006/relationships/image" Target="../media/image25.jpg"/><Relationship Id="rId6" Type="http://schemas.openxmlformats.org/officeDocument/2006/relationships/image" Target="../media/image14.jpg"/><Relationship Id="rId7" Type="http://schemas.openxmlformats.org/officeDocument/2006/relationships/image" Target="../media/image10.jpg"/><Relationship Id="rId8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Relationship Id="rId4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image" Target="../media/image2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Relationship Id="rId4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2.jpg"/><Relationship Id="rId4" Type="http://schemas.openxmlformats.org/officeDocument/2006/relationships/image" Target="../media/image47.jpg"/><Relationship Id="rId5" Type="http://schemas.openxmlformats.org/officeDocument/2006/relationships/image" Target="../media/image48.jpg"/><Relationship Id="rId6" Type="http://schemas.openxmlformats.org/officeDocument/2006/relationships/image" Target="../media/image49.jpg"/><Relationship Id="rId7" Type="http://schemas.openxmlformats.org/officeDocument/2006/relationships/image" Target="../media/image5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jpg"/><Relationship Id="rId4" Type="http://schemas.openxmlformats.org/officeDocument/2006/relationships/image" Target="../media/image24.jpg"/><Relationship Id="rId5" Type="http://schemas.openxmlformats.org/officeDocument/2006/relationships/image" Target="../media/image26.jpg"/><Relationship Id="rId6" Type="http://schemas.openxmlformats.org/officeDocument/2006/relationships/image" Target="../media/image2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Relationship Id="rId4" Type="http://schemas.openxmlformats.org/officeDocument/2006/relationships/image" Target="../media/image18.jpg"/><Relationship Id="rId5" Type="http://schemas.openxmlformats.org/officeDocument/2006/relationships/image" Target="../media/image29.png"/><Relationship Id="rId6" Type="http://schemas.openxmlformats.org/officeDocument/2006/relationships/image" Target="../media/image28.jpg"/><Relationship Id="rId7" Type="http://schemas.openxmlformats.org/officeDocument/2006/relationships/image" Target="../media/image3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7.png"/><Relationship Id="rId4" Type="http://schemas.openxmlformats.org/officeDocument/2006/relationships/image" Target="../media/image53.png"/><Relationship Id="rId5" Type="http://schemas.openxmlformats.org/officeDocument/2006/relationships/image" Target="../media/image5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0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1.png"/><Relationship Id="rId4" Type="http://schemas.openxmlformats.org/officeDocument/2006/relationships/image" Target="../media/image44.png"/><Relationship Id="rId5" Type="http://schemas.openxmlformats.org/officeDocument/2006/relationships/image" Target="../media/image37.png"/><Relationship Id="rId6" Type="http://schemas.openxmlformats.org/officeDocument/2006/relationships/image" Target="../media/image32.png"/><Relationship Id="rId7" Type="http://schemas.openxmlformats.org/officeDocument/2006/relationships/image" Target="../media/image42.jpg"/><Relationship Id="rId8" Type="http://schemas.openxmlformats.org/officeDocument/2006/relationships/image" Target="../media/image46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5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245" y="5473950"/>
            <a:ext cx="2407355" cy="209172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8"/>
          <p:cNvSpPr txBox="1"/>
          <p:nvPr/>
        </p:nvSpPr>
        <p:spPr>
          <a:xfrm>
            <a:off x="2108602" y="2248088"/>
            <a:ext cx="6474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LCPS PTA AGM 20</a:t>
            </a:r>
            <a:r>
              <a:rPr lang="en-GB" sz="32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23</a:t>
            </a:r>
            <a:r>
              <a:rPr b="0" i="0" lang="en-GB" sz="3200" u="none" cap="none" strike="noStrike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-2</a:t>
            </a:r>
            <a:r>
              <a:rPr lang="en-GB" sz="32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4</a:t>
            </a:r>
            <a:endParaRPr/>
          </a:p>
        </p:txBody>
      </p:sp>
      <p:sp>
        <p:nvSpPr>
          <p:cNvPr id="145" name="Google Shape;145;p18"/>
          <p:cNvSpPr txBox="1"/>
          <p:nvPr/>
        </p:nvSpPr>
        <p:spPr>
          <a:xfrm>
            <a:off x="936900" y="3269925"/>
            <a:ext cx="8059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Tuesday</a:t>
            </a:r>
            <a:r>
              <a:rPr lang="en-GB" sz="20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 24th September 2024, 7.30pm - 8.15pm</a:t>
            </a:r>
            <a:endParaRPr/>
          </a:p>
        </p:txBody>
      </p:sp>
      <p:sp>
        <p:nvSpPr>
          <p:cNvPr id="146" name="Google Shape;146;p18"/>
          <p:cNvSpPr txBox="1"/>
          <p:nvPr/>
        </p:nvSpPr>
        <p:spPr>
          <a:xfrm>
            <a:off x="2244050" y="5486025"/>
            <a:ext cx="6203700" cy="109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Join us for a round up from the Chair, Treasurer and Head teacher.  </a:t>
            </a:r>
            <a:endParaRPr sz="1600">
              <a:solidFill>
                <a:schemeClr val="dk1"/>
              </a:solidFill>
              <a:latin typeface="Corben"/>
              <a:ea typeface="Corben"/>
              <a:cs typeface="Corben"/>
              <a:sym typeface="Corben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Meet our new committee members and find out how you can help in 2024-25.</a:t>
            </a:r>
            <a:endParaRPr/>
          </a:p>
        </p:txBody>
      </p:sp>
      <p:pic>
        <p:nvPicPr>
          <p:cNvPr id="147" name="Google Shape;147;p18"/>
          <p:cNvPicPr preferRelativeResize="0"/>
          <p:nvPr/>
        </p:nvPicPr>
        <p:blipFill rotWithShape="1">
          <a:blip r:embed="rId4">
            <a:alphaModFix/>
          </a:blip>
          <a:srcRect b="0" l="0" r="518" t="0"/>
          <a:stretch/>
        </p:blipFill>
        <p:spPr>
          <a:xfrm>
            <a:off x="688125" y="-6"/>
            <a:ext cx="8059200" cy="2091731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8"/>
          <p:cNvSpPr txBox="1"/>
          <p:nvPr/>
        </p:nvSpPr>
        <p:spPr>
          <a:xfrm>
            <a:off x="750000" y="3975588"/>
            <a:ext cx="84330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2000">
                <a:solidFill>
                  <a:srgbClr val="FF0000"/>
                </a:solidFill>
                <a:latin typeface="Corben"/>
                <a:ea typeface="Corben"/>
                <a:cs typeface="Corben"/>
                <a:sym typeface="Corben"/>
              </a:rPr>
              <a:t>Please come along and see what your PTA have raised and invested in this year with all your invaluable support!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9"/>
          <p:cNvSpPr/>
          <p:nvPr/>
        </p:nvSpPr>
        <p:spPr>
          <a:xfrm>
            <a:off x="1972361" y="3008837"/>
            <a:ext cx="6747088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Tuesday 24th Sep 2024</a:t>
            </a:r>
            <a:endParaRPr b="1"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7.30</a:t>
            </a: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pm 		Welcome and Introduction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7.35pm		Chair’s Report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7.45pm		Treasurer’s Report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7:50pm		Head Teacher’s Report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8.00</a:t>
            </a: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pm</a:t>
            </a: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		Elections (Committee Members, Officers, Auditor)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8.15pm		AOB and Open Questions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54" name="Google Shape;15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75611" y="358176"/>
            <a:ext cx="2540589" cy="22075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/>
          <p:nvPr/>
        </p:nvSpPr>
        <p:spPr>
          <a:xfrm>
            <a:off x="2949256" y="2911004"/>
            <a:ext cx="479330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ndara"/>
              <a:buNone/>
            </a:pPr>
            <a:r>
              <a:rPr lang="en-GB" sz="6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Chair’s Report</a:t>
            </a:r>
            <a:endParaRPr sz="6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ndara"/>
              <a:buNone/>
            </a:pPr>
            <a:r>
              <a:rPr lang="en-GB" sz="21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(all following figures are net profit and awaiting final auditing)</a:t>
            </a:r>
            <a:endParaRPr sz="21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1"/>
          <p:cNvSpPr txBox="1"/>
          <p:nvPr/>
        </p:nvSpPr>
        <p:spPr>
          <a:xfrm>
            <a:off x="0" y="0"/>
            <a:ext cx="3000000" cy="16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Halloween Disco</a:t>
            </a:r>
            <a:endParaRPr/>
          </a:p>
        </p:txBody>
      </p:sp>
      <p:sp>
        <p:nvSpPr>
          <p:cNvPr id="165" name="Google Shape;165;p21"/>
          <p:cNvSpPr txBox="1"/>
          <p:nvPr/>
        </p:nvSpPr>
        <p:spPr>
          <a:xfrm>
            <a:off x="547825" y="1608600"/>
            <a:ext cx="39762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Disco after school split for KS 1 for the first hour and KS 2 after.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Parent support provision of disco lights/music.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66" name="Google Shape;16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24025" y="0"/>
            <a:ext cx="6167775" cy="4627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557675"/>
            <a:ext cx="3000000" cy="400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1"/>
          <p:cNvSpPr txBox="1"/>
          <p:nvPr/>
        </p:nvSpPr>
        <p:spPr>
          <a:xfrm>
            <a:off x="3898925" y="4906700"/>
            <a:ext cx="39762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Cake stall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Tuck stall (lights/gift bags)</a:t>
            </a: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Face painting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9" name="Google Shape;169;p21"/>
          <p:cNvSpPr/>
          <p:nvPr/>
        </p:nvSpPr>
        <p:spPr>
          <a:xfrm>
            <a:off x="8323700" y="5213350"/>
            <a:ext cx="2248800" cy="234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4A86E8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£926.79</a:t>
            </a:r>
            <a:endParaRPr b="1"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Net of costs</a:t>
            </a:r>
            <a:endParaRPr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2"/>
          <p:cNvSpPr txBox="1"/>
          <p:nvPr/>
        </p:nvSpPr>
        <p:spPr>
          <a:xfrm>
            <a:off x="544200" y="1738500"/>
            <a:ext cx="40509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368300" lvl="0" marL="45720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Changed the timing to late afternoon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External food supplier “plant based kitchens” &amp; hot dogs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Games, crafts, tombolas, tuck shop, biscuit decorating, cake competition, bar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External market stalls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683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Candara"/>
              <a:buChar char="●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Santas grotto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5" name="Google Shape;175;p22"/>
          <p:cNvSpPr txBox="1"/>
          <p:nvPr/>
        </p:nvSpPr>
        <p:spPr>
          <a:xfrm>
            <a:off x="640075" y="325373"/>
            <a:ext cx="4368600" cy="1208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2500"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Merry Market Christmas Fayre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76" name="Google Shape;17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70545" y="155650"/>
            <a:ext cx="1688376" cy="300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93700" y="2764446"/>
            <a:ext cx="3385850" cy="253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19640" y="5142307"/>
            <a:ext cx="2706276" cy="2029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91974" y="4509221"/>
            <a:ext cx="1812500" cy="281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62450" y="155650"/>
            <a:ext cx="2112300" cy="281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158338" y="2872787"/>
            <a:ext cx="2706276" cy="2029724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2"/>
          <p:cNvSpPr/>
          <p:nvPr/>
        </p:nvSpPr>
        <p:spPr>
          <a:xfrm>
            <a:off x="971975" y="5142300"/>
            <a:ext cx="2248800" cy="234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4A86E8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£1823</a:t>
            </a:r>
            <a:endParaRPr b="1"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(£1585 in 2022/23)</a:t>
            </a:r>
            <a:endParaRPr sz="12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3"/>
          <p:cNvSpPr txBox="1"/>
          <p:nvPr/>
        </p:nvSpPr>
        <p:spPr>
          <a:xfrm>
            <a:off x="640075" y="2119475"/>
            <a:ext cx="40509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Hosted at Harewood Downs Golf Club - 3 course meal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286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Tickets sold in advance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286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DJ and disco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286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Auction of items secured by PTA members and raffle </a:t>
            </a: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prizes</a:t>
            </a: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also drawn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8" name="Google Shape;188;p23"/>
          <p:cNvSpPr txBox="1"/>
          <p:nvPr/>
        </p:nvSpPr>
        <p:spPr>
          <a:xfrm>
            <a:off x="640075" y="325373"/>
            <a:ext cx="4368600" cy="1208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2500"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Christmas</a:t>
            </a: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 Dinner Dance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89" name="Google Shape;18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6350" y="3498091"/>
            <a:ext cx="5415444" cy="4061583"/>
          </a:xfrm>
          <a:prstGeom prst="rect">
            <a:avLst/>
          </a:prstGeom>
          <a:solidFill>
            <a:schemeClr val="accen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0" name="Google Shape;19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" y="4950975"/>
            <a:ext cx="4050900" cy="2608700"/>
          </a:xfrm>
          <a:prstGeom prst="rect">
            <a:avLst/>
          </a:prstGeom>
          <a:solidFill>
            <a:schemeClr val="accen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1" name="Google Shape;191;p23"/>
          <p:cNvSpPr/>
          <p:nvPr/>
        </p:nvSpPr>
        <p:spPr>
          <a:xfrm>
            <a:off x="8266650" y="192575"/>
            <a:ext cx="2248800" cy="234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4A86E8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£3664</a:t>
            </a:r>
            <a:endParaRPr b="1"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(£3467 in 2022/23)</a:t>
            </a:r>
            <a:endParaRPr sz="12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"/>
          <p:cNvSpPr txBox="1"/>
          <p:nvPr/>
        </p:nvSpPr>
        <p:spPr>
          <a:xfrm>
            <a:off x="122375" y="1036000"/>
            <a:ext cx="8820300" cy="80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t/>
            </a:r>
            <a:endParaRPr b="1" sz="425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t/>
            </a:r>
            <a:endParaRPr b="1" sz="425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t/>
            </a:r>
            <a:endParaRPr b="1" sz="425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t/>
            </a:r>
            <a:endParaRPr b="1" sz="425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rPr b="1" lang="en-GB" sz="4250">
                <a:solidFill>
                  <a:srgbClr val="92D050"/>
                </a:solidFill>
                <a:latin typeface="Candara"/>
                <a:ea typeface="Candara"/>
                <a:cs typeface="Candara"/>
                <a:sym typeface="Candara"/>
              </a:rPr>
              <a:t>Hot Chocolate &amp; Mother’s Day Sale - </a:t>
            </a:r>
            <a:endParaRPr b="1" sz="425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rPr b="1" lang="en-GB" sz="4250">
                <a:solidFill>
                  <a:srgbClr val="92D050"/>
                </a:solidFill>
                <a:latin typeface="Candara"/>
                <a:ea typeface="Candara"/>
                <a:cs typeface="Candara"/>
                <a:sym typeface="Candara"/>
              </a:rPr>
              <a:t>March			</a:t>
            </a:r>
            <a:endParaRPr b="1" sz="4250">
              <a:solidFill>
                <a:srgbClr val="92D05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7" name="Google Shape;197;p24"/>
          <p:cNvSpPr txBox="1"/>
          <p:nvPr/>
        </p:nvSpPr>
        <p:spPr>
          <a:xfrm>
            <a:off x="300125" y="1920225"/>
            <a:ext cx="6839400" cy="30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Sold hot chocolates with toppings after school in March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05740" lvl="0" marL="285750" marR="0" rtl="0" algn="l">
              <a:spcBef>
                <a:spcPts val="1102"/>
              </a:spcBef>
              <a:spcAft>
                <a:spcPts val="0"/>
              </a:spcAft>
              <a:buSzPts val="140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Used up surplus hot choc powder and toppings from Xmas fayre</a:t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2860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andara"/>
              <a:buChar char="•"/>
            </a:pPr>
            <a:r>
              <a:rPr lang="en-GB" sz="22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Also sold wrapped Mother’s Day biscuits and plants grown from bulbs in the school garden</a:t>
            </a:r>
            <a:r>
              <a:rPr lang="en-GB">
                <a:latin typeface="Candara"/>
                <a:ea typeface="Candara"/>
                <a:cs typeface="Candara"/>
                <a:sym typeface="Candara"/>
              </a:rPr>
              <a:t>.</a:t>
            </a:r>
            <a:endParaRPr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98" name="Google Shape;19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51273" y="1358724"/>
            <a:ext cx="2579525" cy="3482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8655" y="4478135"/>
            <a:ext cx="3707675" cy="277867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4"/>
          <p:cNvSpPr/>
          <p:nvPr/>
        </p:nvSpPr>
        <p:spPr>
          <a:xfrm>
            <a:off x="795275" y="4694312"/>
            <a:ext cx="2248800" cy="234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4A86E8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£607</a:t>
            </a:r>
            <a:endParaRPr b="1"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Net of costs</a:t>
            </a:r>
            <a:endParaRPr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5"/>
          <p:cNvSpPr txBox="1"/>
          <p:nvPr/>
        </p:nvSpPr>
        <p:spPr>
          <a:xfrm>
            <a:off x="557150" y="1915125"/>
            <a:ext cx="53907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10000"/>
          </a:bodyPr>
          <a:lstStyle/>
          <a:p>
            <a:pPr indent="-254634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ndara"/>
              <a:buChar char="•"/>
            </a:pPr>
            <a:r>
              <a:rPr lang="en-GB" sz="28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Quiz designed and delivered by Katherine Punch and Chris Heier.</a:t>
            </a:r>
            <a:endParaRPr sz="28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4634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ndara"/>
              <a:buChar char="•"/>
            </a:pPr>
            <a:r>
              <a:rPr lang="en-GB" sz="28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Tickets were sold in advance</a:t>
            </a:r>
            <a:endParaRPr sz="2800">
              <a:latin typeface="Candara"/>
              <a:ea typeface="Candara"/>
              <a:cs typeface="Candara"/>
              <a:sym typeface="Candara"/>
            </a:endParaRPr>
          </a:p>
          <a:p>
            <a:pPr indent="-254634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ndara"/>
              <a:buChar char="•"/>
            </a:pPr>
            <a:r>
              <a:rPr lang="en-GB" sz="28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Vege and meat chilli served by PTA members</a:t>
            </a:r>
            <a:endParaRPr sz="2800">
              <a:latin typeface="Candara"/>
              <a:ea typeface="Candara"/>
              <a:cs typeface="Candara"/>
              <a:sym typeface="Candara"/>
            </a:endParaRPr>
          </a:p>
          <a:p>
            <a:pPr indent="-254634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ndara"/>
              <a:buChar char="•"/>
            </a:pPr>
            <a:r>
              <a:rPr lang="en-GB" sz="28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Pudding auction of homemade goodies</a:t>
            </a:r>
            <a:endParaRPr sz="2800">
              <a:latin typeface="Candara"/>
              <a:ea typeface="Candara"/>
              <a:cs typeface="Candara"/>
              <a:sym typeface="Candara"/>
            </a:endParaRPr>
          </a:p>
          <a:p>
            <a:pPr indent="-254634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ndara"/>
              <a:buChar char="•"/>
            </a:pPr>
            <a:r>
              <a:rPr lang="en-GB" sz="28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Full bar provided.</a:t>
            </a:r>
            <a:endParaRPr sz="28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11684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/>
              <a:buNone/>
            </a:pPr>
            <a:r>
              <a:t/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6" name="Google Shape;206;p25"/>
          <p:cNvSpPr txBox="1"/>
          <p:nvPr/>
        </p:nvSpPr>
        <p:spPr>
          <a:xfrm>
            <a:off x="640075" y="325373"/>
            <a:ext cx="4368600" cy="1208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775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Year of the Olympics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Quiz Night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07" name="Google Shape;207;p25"/>
          <p:cNvSpPr/>
          <p:nvPr/>
        </p:nvSpPr>
        <p:spPr>
          <a:xfrm>
            <a:off x="971975" y="5142300"/>
            <a:ext cx="2248800" cy="234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4A86E8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£1644</a:t>
            </a:r>
            <a:endParaRPr b="1" sz="22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(£1313 in 2022/23)</a:t>
            </a:r>
            <a:endParaRPr sz="1200"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08" name="Google Shape;20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22400" y="0"/>
            <a:ext cx="3269400" cy="462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00025" y="4624300"/>
            <a:ext cx="3507424" cy="2935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6"/>
          <p:cNvSpPr txBox="1"/>
          <p:nvPr/>
        </p:nvSpPr>
        <p:spPr>
          <a:xfrm>
            <a:off x="544200" y="802400"/>
            <a:ext cx="4368600" cy="37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marR="0" rtl="0" algn="l">
              <a:spcBef>
                <a:spcPts val="1102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18351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48837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Invited stall holders included C’wood book shop, Mathnasium, GelShot Games, Henna artist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336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PTA tuck stall, including 100 donuts donated by Wenzels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336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Stalls run by parents from each year group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336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Parents vs Teachers cricket game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336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Enterprise stalls by Y6 students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336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External food provider - Pallavi’s Kitchen 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3365" lvl="0" marL="28575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Candara"/>
              <a:buChar char="•"/>
            </a:pPr>
            <a:r>
              <a:rPr lang="en-GB" sz="86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Held after school on a Friday in July</a:t>
            </a:r>
            <a:endParaRPr sz="86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11684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ct val="41904"/>
              <a:buFont typeface="Arial"/>
              <a:buNone/>
            </a:pPr>
            <a:r>
              <a:t/>
            </a:r>
            <a:endParaRPr sz="4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5" name="Google Shape;215;p26"/>
          <p:cNvSpPr/>
          <p:nvPr/>
        </p:nvSpPr>
        <p:spPr>
          <a:xfrm>
            <a:off x="2819690" y="5024753"/>
            <a:ext cx="2340600" cy="2445600"/>
          </a:xfrm>
          <a:prstGeom prst="star6">
            <a:avLst>
              <a:gd fmla="val 28868" name="adj"/>
              <a:gd fmla="val 115470" name="hf"/>
            </a:avLst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£2031</a:t>
            </a:r>
            <a:r>
              <a:rPr lang="en-GB" sz="24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</a:t>
            </a:r>
            <a:r>
              <a:rPr b="1" lang="en-GB" sz="22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£2,188 </a:t>
            </a:r>
            <a:r>
              <a:rPr lang="en-GB" sz="22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in 2022/23)</a:t>
            </a:r>
            <a:endParaRPr sz="1200"/>
          </a:p>
        </p:txBody>
      </p:sp>
      <p:sp>
        <p:nvSpPr>
          <p:cNvPr id="216" name="Google Shape;216;p26"/>
          <p:cNvSpPr txBox="1"/>
          <p:nvPr/>
        </p:nvSpPr>
        <p:spPr>
          <a:xfrm>
            <a:off x="385350" y="-406002"/>
            <a:ext cx="4368600" cy="1208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Summer Fair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17" name="Google Shape;21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6375" y="325374"/>
            <a:ext cx="1889403" cy="2519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0950" y="2966703"/>
            <a:ext cx="2419563" cy="1814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49331" y="3969292"/>
            <a:ext cx="3260809" cy="244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26367" y="802399"/>
            <a:ext cx="2277374" cy="3036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flipH="1">
            <a:off x="5325252" y="5286600"/>
            <a:ext cx="2696773" cy="20225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7"/>
          <p:cNvSpPr txBox="1"/>
          <p:nvPr/>
        </p:nvSpPr>
        <p:spPr>
          <a:xfrm>
            <a:off x="640075" y="418055"/>
            <a:ext cx="4368600" cy="1062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b="1" lang="en-GB" sz="54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Bags 2 School</a:t>
            </a:r>
            <a:endParaRPr b="1" sz="54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529244" y="2910066"/>
            <a:ext cx="35856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Candara"/>
              <a:buChar char="•"/>
            </a:pPr>
            <a:r>
              <a:rPr lang="en-GB" sz="24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Recycle, reuse and reduce for a circular economy!</a:t>
            </a:r>
            <a:endParaRPr>
              <a:latin typeface="Candara"/>
              <a:ea typeface="Candara"/>
              <a:cs typeface="Candara"/>
              <a:sym typeface="Candara"/>
            </a:endParaRPr>
          </a:p>
          <a:p>
            <a:pPr indent="-342900" lvl="0" marL="3429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Candara"/>
              <a:buChar char="•"/>
            </a:pPr>
            <a:r>
              <a:rPr lang="en-GB" sz="24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Our bi-annual donations of unwanted clothing, shoes, linen, towels, accessories etc. benefit those who need them most.</a:t>
            </a:r>
            <a:endParaRPr sz="24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73380" lvl="0" marL="34290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Candara"/>
              <a:buChar char="•"/>
            </a:pPr>
            <a:r>
              <a:rPr lang="en-GB" sz="24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Payment lower as we had fewer collections</a:t>
            </a:r>
            <a:endParaRPr sz="240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28" name="Google Shape;228;p27"/>
          <p:cNvPicPr preferRelativeResize="0"/>
          <p:nvPr/>
        </p:nvPicPr>
        <p:blipFill rotWithShape="1">
          <a:blip r:embed="rId3">
            <a:alphaModFix/>
          </a:blip>
          <a:srcRect b="0" l="6353" r="12916" t="0"/>
          <a:stretch/>
        </p:blipFill>
        <p:spPr>
          <a:xfrm>
            <a:off x="5365563" y="0"/>
            <a:ext cx="5778171" cy="7560945"/>
          </a:xfrm>
          <a:custGeom>
            <a:rect b="b" l="l" r="r" t="t"/>
            <a:pathLst>
              <a:path extrusionOk="0" h="6858000" w="6878775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29" name="Google Shape;229;p27"/>
          <p:cNvSpPr/>
          <p:nvPr/>
        </p:nvSpPr>
        <p:spPr>
          <a:xfrm>
            <a:off x="3548875" y="1358475"/>
            <a:ext cx="2986500" cy="3001800"/>
          </a:xfrm>
          <a:prstGeom prst="star6">
            <a:avLst>
              <a:gd fmla="val 28868" name="adj"/>
              <a:gd fmla="val 115470" name="hf"/>
            </a:avLst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</a:t>
            </a:r>
            <a:r>
              <a:rPr lang="en-GB" sz="27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256</a:t>
            </a:r>
            <a:endParaRPr sz="27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(£528 in 2022/2023)</a:t>
            </a:r>
            <a:endParaRPr sz="27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8"/>
          <p:cNvSpPr txBox="1"/>
          <p:nvPr/>
        </p:nvSpPr>
        <p:spPr>
          <a:xfrm>
            <a:off x="640080" y="325369"/>
            <a:ext cx="4368600" cy="19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b="1" lang="en-GB" sz="54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Second-hand</a:t>
            </a:r>
            <a:endParaRPr b="1" sz="54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b="1" lang="en-GB" sz="54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Uniform sale</a:t>
            </a:r>
            <a:endParaRPr b="1" sz="54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5" name="Google Shape;235;p28"/>
          <p:cNvSpPr txBox="1"/>
          <p:nvPr/>
        </p:nvSpPr>
        <p:spPr>
          <a:xfrm>
            <a:off x="529244" y="2910066"/>
            <a:ext cx="35856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Arial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Recycle, reuse and reduce for a circular economy!</a:t>
            </a:r>
            <a:endParaRPr/>
          </a:p>
          <a:p>
            <a:pPr indent="-342900" lvl="0" marL="3429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Arial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Parents drop off, PTA members sort, then we sell!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1102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6" name="Google Shape;236;p28"/>
          <p:cNvSpPr/>
          <p:nvPr/>
        </p:nvSpPr>
        <p:spPr>
          <a:xfrm>
            <a:off x="4789019" y="4673049"/>
            <a:ext cx="2431800" cy="2573100"/>
          </a:xfrm>
          <a:prstGeom prst="star6">
            <a:avLst>
              <a:gd fmla="val 28868" name="adj"/>
              <a:gd fmla="val 115470" name="hf"/>
            </a:avLst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£130</a:t>
            </a:r>
            <a:endParaRPr sz="27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</a:t>
            </a:r>
            <a:r>
              <a:rPr b="1"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£222 </a:t>
            </a:r>
            <a:r>
              <a:rPr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in 2022/2023)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"/>
          <p:cNvSpPr txBox="1"/>
          <p:nvPr/>
        </p:nvSpPr>
        <p:spPr>
          <a:xfrm>
            <a:off x="944880" y="553969"/>
            <a:ext cx="4368600" cy="19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85000"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 sz="54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Christmas &amp; Summer Hamper Raffle</a:t>
            </a:r>
            <a:endParaRPr b="1" sz="54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2" name="Google Shape;242;p29"/>
          <p:cNvSpPr txBox="1"/>
          <p:nvPr/>
        </p:nvSpPr>
        <p:spPr>
          <a:xfrm>
            <a:off x="529244" y="2910066"/>
            <a:ext cx="35856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Arial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Class reps collect money from parents at the start of each year to create two raffle hampers per year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3380" lvl="0" marL="342900" marR="0" rtl="0" algn="l"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Trebuchet MS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Use ‘rally up’ to sell tickets and draw the raffle at the end of the Autumn and Summer terms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43" name="Google Shape;24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9062" y="553975"/>
            <a:ext cx="1739188" cy="2318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30202" y="728822"/>
            <a:ext cx="1473408" cy="195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800200" y="3933368"/>
            <a:ext cx="1739201" cy="3091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11625" y="2505950"/>
            <a:ext cx="1675749" cy="2234324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9"/>
          <p:cNvSpPr/>
          <p:nvPr/>
        </p:nvSpPr>
        <p:spPr>
          <a:xfrm>
            <a:off x="5062825" y="5013925"/>
            <a:ext cx="2248800" cy="234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4A86E8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£1184</a:t>
            </a:r>
            <a:endParaRPr b="1" sz="20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(Xmas)</a:t>
            </a:r>
            <a:endParaRPr sz="20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£8</a:t>
            </a:r>
            <a:r>
              <a:rPr b="1"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38 </a:t>
            </a:r>
            <a:r>
              <a:rPr lang="en-GB" sz="20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(Summer)</a:t>
            </a:r>
            <a:endParaRPr sz="2000"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0"/>
          <p:cNvSpPr txBox="1"/>
          <p:nvPr/>
        </p:nvSpPr>
        <p:spPr>
          <a:xfrm>
            <a:off x="430900" y="522575"/>
            <a:ext cx="5764200" cy="836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25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 sz="54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Commission/other</a:t>
            </a:r>
            <a:endParaRPr b="1" sz="54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3" name="Google Shape;253;p30"/>
          <p:cNvSpPr txBox="1"/>
          <p:nvPr/>
        </p:nvSpPr>
        <p:spPr>
          <a:xfrm>
            <a:off x="511825" y="2119475"/>
            <a:ext cx="5236200" cy="537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Arial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Third-party providers to school at key moments across the year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2900" lvl="0" marL="34290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Arial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Sports Day photos/ice cream and coffee vans/Xmas tree farm prize and plant sale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920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Includes: school lottery monies donated back to school 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3380" lvl="0" marL="342900" marR="0" rtl="0" algn="l">
              <a:lnSpc>
                <a:spcPct val="10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Trebuchet MS"/>
              <a:buChar char="•"/>
            </a:pPr>
            <a:r>
              <a:rPr lang="en-GB" sz="24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Photobox revenue lower than previous years due to format of sports day</a:t>
            </a:r>
            <a:endParaRPr sz="24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4" name="Google Shape;254;p30"/>
          <p:cNvSpPr/>
          <p:nvPr/>
        </p:nvSpPr>
        <p:spPr>
          <a:xfrm>
            <a:off x="6074527" y="522575"/>
            <a:ext cx="3105000" cy="3103500"/>
          </a:xfrm>
          <a:prstGeom prst="star6">
            <a:avLst>
              <a:gd fmla="val 28868" name="adj"/>
              <a:gd fmla="val 115470" name="hf"/>
            </a:avLst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</a:t>
            </a:r>
            <a:r>
              <a:rPr lang="en-GB" sz="2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638</a:t>
            </a:r>
            <a:endParaRPr sz="26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</a:t>
            </a:r>
            <a:r>
              <a:rPr b="1"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£732 </a:t>
            </a:r>
            <a:r>
              <a:rPr lang="en-GB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in 2022/23)</a:t>
            </a:r>
            <a:endParaRPr/>
          </a:p>
        </p:txBody>
      </p:sp>
      <p:pic>
        <p:nvPicPr>
          <p:cNvPr id="255" name="Google Shape;25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95112" y="4994625"/>
            <a:ext cx="4496688" cy="257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1"/>
          <p:cNvSpPr txBox="1"/>
          <p:nvPr/>
        </p:nvSpPr>
        <p:spPr>
          <a:xfrm>
            <a:off x="57125" y="99250"/>
            <a:ext cx="8616300" cy="17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Shop til’ you drop! </a:t>
            </a:r>
            <a:endParaRPr b="1" sz="4600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Trebuchet MS"/>
              <a:buNone/>
            </a:pPr>
            <a:r>
              <a:rPr lang="en-GB" sz="460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Gift cards and Easyfundraising</a:t>
            </a:r>
            <a:endParaRPr/>
          </a:p>
        </p:txBody>
      </p:sp>
      <p:grpSp>
        <p:nvGrpSpPr>
          <p:cNvPr id="261" name="Google Shape;261;p31"/>
          <p:cNvGrpSpPr/>
          <p:nvPr/>
        </p:nvGrpSpPr>
        <p:grpSpPr>
          <a:xfrm>
            <a:off x="971549" y="2079072"/>
            <a:ext cx="3234471" cy="4568827"/>
            <a:chOff x="7248218" y="5025117"/>
            <a:chExt cx="1785152" cy="2521601"/>
          </a:xfrm>
        </p:grpSpPr>
        <p:grpSp>
          <p:nvGrpSpPr>
            <p:cNvPr id="262" name="Google Shape;262;p31"/>
            <p:cNvGrpSpPr/>
            <p:nvPr/>
          </p:nvGrpSpPr>
          <p:grpSpPr>
            <a:xfrm>
              <a:off x="7248218" y="5025117"/>
              <a:ext cx="1499209" cy="2279292"/>
              <a:chOff x="4370480" y="3641889"/>
              <a:chExt cx="1499209" cy="2279292"/>
            </a:xfrm>
          </p:grpSpPr>
          <p:pic>
            <p:nvPicPr>
              <p:cNvPr id="263" name="Google Shape;263;p31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4492613" y="4535835"/>
                <a:ext cx="911071" cy="24019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4" name="Google Shape;264;p31"/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 rot="24717">
                <a:off x="4417619" y="4933046"/>
                <a:ext cx="1021373" cy="19063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5" name="Google Shape;265;p31"/>
              <p:cNvPicPr preferRelativeResize="0"/>
              <p:nvPr/>
            </p:nvPicPr>
            <p:blipFill rotWithShape="1">
              <a:blip r:embed="rId5">
                <a:alphaModFix/>
              </a:blip>
              <a:srcRect b="39362" l="11977" r="10947" t="41354"/>
              <a:stretch/>
            </p:blipFill>
            <p:spPr>
              <a:xfrm rot="-18127">
                <a:off x="4545548" y="5282908"/>
                <a:ext cx="838216" cy="20062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6" name="Google Shape;266;p31"/>
              <p:cNvPicPr preferRelativeResize="0"/>
              <p:nvPr/>
            </p:nvPicPr>
            <p:blipFill rotWithShape="1">
              <a:blip r:embed="rId5">
                <a:alphaModFix/>
              </a:blip>
              <a:srcRect b="73719" l="0" r="0" t="0"/>
              <a:stretch/>
            </p:blipFill>
            <p:spPr>
              <a:xfrm>
                <a:off x="4420365" y="5659639"/>
                <a:ext cx="1061119" cy="26154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7" name="Google Shape;267;p31"/>
              <p:cNvPicPr preferRelativeResize="0"/>
              <p:nvPr/>
            </p:nvPicPr>
            <p:blipFill rotWithShape="1">
              <a:blip r:embed="rId6">
                <a:alphaModFix/>
              </a:blip>
              <a:srcRect b="29164" l="0" r="0" t="0"/>
              <a:stretch/>
            </p:blipFill>
            <p:spPr>
              <a:xfrm>
                <a:off x="4370480" y="3641889"/>
                <a:ext cx="1499209" cy="7079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68" name="Google Shape;268;p31"/>
            <p:cNvSpPr txBox="1"/>
            <p:nvPr/>
          </p:nvSpPr>
          <p:spPr>
            <a:xfrm>
              <a:off x="8426697" y="5932988"/>
              <a:ext cx="606673" cy="16137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= 4%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= 4%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= 4%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= 4%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pic>
        <p:nvPicPr>
          <p:cNvPr id="269" name="Google Shape;269;p31"/>
          <p:cNvPicPr preferRelativeResize="0"/>
          <p:nvPr/>
        </p:nvPicPr>
        <p:blipFill rotWithShape="1">
          <a:blip r:embed="rId7">
            <a:alphaModFix/>
          </a:blip>
          <a:srcRect b="2684" l="0" r="0" t="0"/>
          <a:stretch/>
        </p:blipFill>
        <p:spPr>
          <a:xfrm>
            <a:off x="4307569" y="2720450"/>
            <a:ext cx="5096442" cy="4157123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1"/>
          <p:cNvSpPr/>
          <p:nvPr/>
        </p:nvSpPr>
        <p:spPr>
          <a:xfrm>
            <a:off x="7890125" y="274898"/>
            <a:ext cx="2589600" cy="2911200"/>
          </a:xfrm>
          <a:prstGeom prst="star6">
            <a:avLst>
              <a:gd fmla="val 28868" name="adj"/>
              <a:gd fmla="val 115470" name="hf"/>
            </a:avLst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£3,097</a:t>
            </a:r>
            <a:endParaRPr sz="16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</a:t>
            </a:r>
            <a:r>
              <a:rPr b="1" lang="en-GB" sz="24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£4,692 </a:t>
            </a:r>
            <a:r>
              <a:rPr lang="en-GB" sz="24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in 2022/23)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2"/>
          <p:cNvSpPr txBox="1"/>
          <p:nvPr/>
        </p:nvSpPr>
        <p:spPr>
          <a:xfrm>
            <a:off x="462975" y="332000"/>
            <a:ext cx="64770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Trebuchet MS"/>
              <a:buNone/>
            </a:pPr>
            <a:r>
              <a:rPr b="1" lang="en-GB" sz="5400">
                <a:solidFill>
                  <a:srgbClr val="92D050"/>
                </a:solidFill>
                <a:latin typeface="Trebuchet MS"/>
                <a:ea typeface="Trebuchet MS"/>
                <a:cs typeface="Trebuchet MS"/>
                <a:sym typeface="Trebuchet MS"/>
              </a:rPr>
              <a:t>Matched Funding</a:t>
            </a:r>
            <a:endParaRPr/>
          </a:p>
        </p:txBody>
      </p:sp>
      <p:sp>
        <p:nvSpPr>
          <p:cNvPr id="276" name="Google Shape;276;p32"/>
          <p:cNvSpPr/>
          <p:nvPr/>
        </p:nvSpPr>
        <p:spPr>
          <a:xfrm>
            <a:off x="6800387" y="792223"/>
            <a:ext cx="2588100" cy="2966100"/>
          </a:xfrm>
          <a:prstGeom prst="star6">
            <a:avLst>
              <a:gd fmla="val 28868" name="adj"/>
              <a:gd fmla="val 115470" name="hf"/>
            </a:avLst>
          </a:prstGeom>
          <a:solidFill>
            <a:schemeClr val="accent1"/>
          </a:solidFill>
          <a:ln cap="rnd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£1,879</a:t>
            </a:r>
            <a:endParaRPr b="1" sz="20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(£4,750</a:t>
            </a:r>
            <a:r>
              <a:rPr lang="en-GB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in 2022/2023)</a:t>
            </a:r>
            <a:endParaRPr sz="20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</a:t>
            </a:r>
            <a:r>
              <a:rPr b="1" lang="en-GB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£4,874 </a:t>
            </a:r>
            <a:r>
              <a:rPr lang="en-GB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in 2021/22)</a:t>
            </a:r>
            <a:endParaRPr/>
          </a:p>
        </p:txBody>
      </p:sp>
      <p:sp>
        <p:nvSpPr>
          <p:cNvPr id="277" name="Google Shape;277;p32"/>
          <p:cNvSpPr txBox="1"/>
          <p:nvPr/>
        </p:nvSpPr>
        <p:spPr>
          <a:xfrm>
            <a:off x="320679" y="2159589"/>
            <a:ext cx="7245900" cy="4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Arial"/>
              <a:buChar char="•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Many companies will help charities through a matched funding scheme.</a:t>
            </a:r>
            <a:endParaRPr/>
          </a:p>
          <a:p>
            <a:pPr indent="-22860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Arial"/>
              <a:buChar char="•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Could yours?</a:t>
            </a:r>
            <a:endParaRPr/>
          </a:p>
          <a:p>
            <a:pPr indent="-22860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Arial"/>
              <a:buChar char="•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Some will match pound for pound, others will even double match fundraising. </a:t>
            </a:r>
            <a:endParaRPr/>
          </a:p>
          <a:p>
            <a:pPr indent="-228600" lvl="0" marL="285750" marR="0" rtl="0" algn="l">
              <a:spcBef>
                <a:spcPts val="1102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Arial"/>
              <a:buChar char="•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Please ask your payroll or HR department if they participate in this scheme, it could make a significant difference!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Barclays logo and symbol, meaning, history, PNG" id="278" name="Google Shape;27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7149" y="4868075"/>
            <a:ext cx="3334575" cy="2223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ownload Schroders Logo in SVG Vector or PNG File Format - Logo.wine" id="279" name="Google Shape;279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57154" y="5360891"/>
            <a:ext cx="3901503" cy="2601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826" y="5821085"/>
            <a:ext cx="2588102" cy="590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82743" y="2699825"/>
            <a:ext cx="3052281" cy="2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4"/>
          <p:cNvSpPr/>
          <p:nvPr/>
        </p:nvSpPr>
        <p:spPr>
          <a:xfrm>
            <a:off x="2238933" y="2924256"/>
            <a:ext cx="6213945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ndara"/>
              <a:buNone/>
            </a:pPr>
            <a:r>
              <a:rPr lang="en-GB" sz="6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Treasurer’s Report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5"/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Where have LCPS spent our funds?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407656" y="2607578"/>
            <a:ext cx="3884700" cy="39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spcBef>
                <a:spcPts val="1102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Here is how your contributions have helped to shape the school environment you see around you today….</a:t>
            </a:r>
            <a:endParaRPr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97" name="Google Shape;297;p35"/>
          <p:cNvPicPr preferRelativeResize="0"/>
          <p:nvPr/>
        </p:nvPicPr>
        <p:blipFill rotWithShape="1">
          <a:blip r:embed="rId3">
            <a:alphaModFix/>
          </a:blip>
          <a:srcRect b="0" l="17008" r="22848" t="0"/>
          <a:stretch/>
        </p:blipFill>
        <p:spPr>
          <a:xfrm>
            <a:off x="4418818" y="0"/>
            <a:ext cx="6276882" cy="6858000"/>
          </a:xfrm>
          <a:custGeom>
            <a:rect b="b" l="l" r="r" t="t"/>
            <a:pathLst>
              <a:path extrusionOk="0" h="6858000" w="6878775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36"/>
          <p:cNvPicPr preferRelativeResize="0"/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-215100" y="-275625"/>
            <a:ext cx="10906900" cy="8180175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6"/>
          <p:cNvSpPr/>
          <p:nvPr/>
        </p:nvSpPr>
        <p:spPr>
          <a:xfrm>
            <a:off x="5325025" y="2538350"/>
            <a:ext cx="2448000" cy="231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Music lessons/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assemblies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=£7,060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</p:txBody>
      </p:sp>
      <p:sp>
        <p:nvSpPr>
          <p:cNvPr id="304" name="Google Shape;304;p36"/>
          <p:cNvSpPr/>
          <p:nvPr/>
        </p:nvSpPr>
        <p:spPr>
          <a:xfrm>
            <a:off x="4647575" y="5376550"/>
            <a:ext cx="2619300" cy="21834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Edible Garden = £10,300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/>
          </a:p>
        </p:txBody>
      </p:sp>
      <p:sp>
        <p:nvSpPr>
          <p:cNvPr id="305" name="Google Shape;305;p36"/>
          <p:cNvSpPr/>
          <p:nvPr/>
        </p:nvSpPr>
        <p:spPr>
          <a:xfrm>
            <a:off x="8009900" y="433200"/>
            <a:ext cx="2533800" cy="24879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Trebuchet MS"/>
                <a:ea typeface="Trebuchet MS"/>
                <a:cs typeface="Trebuchet MS"/>
                <a:sym typeface="Trebuchet MS"/>
              </a:rPr>
              <a:t>Learning resources</a:t>
            </a:r>
            <a:r>
              <a:rPr lang="en-GB" sz="1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en-GB" sz="2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=</a:t>
            </a:r>
            <a:endParaRPr sz="240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Trebuchet MS"/>
                <a:ea typeface="Trebuchet MS"/>
                <a:cs typeface="Trebuchet MS"/>
                <a:sym typeface="Trebuchet MS"/>
              </a:rPr>
              <a:t>£932</a:t>
            </a:r>
            <a:r>
              <a:rPr lang="en-GB" sz="2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2200"/>
          </a:p>
        </p:txBody>
      </p:sp>
      <p:sp>
        <p:nvSpPr>
          <p:cNvPr id="306" name="Google Shape;306;p36"/>
          <p:cNvSpPr/>
          <p:nvPr/>
        </p:nvSpPr>
        <p:spPr>
          <a:xfrm>
            <a:off x="1094850" y="4574900"/>
            <a:ext cx="2762400" cy="25944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Trebuchet MS"/>
                <a:ea typeface="Trebuchet MS"/>
                <a:cs typeface="Trebuchet MS"/>
                <a:sym typeface="Trebuchet MS"/>
              </a:rPr>
              <a:t>Table tennis table</a:t>
            </a:r>
            <a:endParaRPr sz="2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= £989</a:t>
            </a:r>
            <a:endParaRPr sz="2600"/>
          </a:p>
        </p:txBody>
      </p:sp>
      <p:sp>
        <p:nvSpPr>
          <p:cNvPr id="307" name="Google Shape;307;p36"/>
          <p:cNvSpPr/>
          <p:nvPr/>
        </p:nvSpPr>
        <p:spPr>
          <a:xfrm>
            <a:off x="7896775" y="4767200"/>
            <a:ext cx="2448000" cy="23163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Sports kit for teams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 = £442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</p:txBody>
      </p:sp>
      <p:sp>
        <p:nvSpPr>
          <p:cNvPr id="308" name="Google Shape;308;p36"/>
          <p:cNvSpPr/>
          <p:nvPr/>
        </p:nvSpPr>
        <p:spPr>
          <a:xfrm>
            <a:off x="5448775" y="562600"/>
            <a:ext cx="2065800" cy="20289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latin typeface="Trebuchet MS"/>
                <a:ea typeface="Trebuchet MS"/>
                <a:cs typeface="Trebuchet MS"/>
                <a:sym typeface="Trebuchet MS"/>
              </a:rPr>
              <a:t>Leavers’ do</a:t>
            </a:r>
            <a:r>
              <a:rPr lang="en-GB" sz="2100">
                <a:latin typeface="Trebuchet MS"/>
                <a:ea typeface="Trebuchet MS"/>
                <a:cs typeface="Trebuchet MS"/>
                <a:sym typeface="Trebuchet MS"/>
              </a:rPr>
              <a:t> = £220</a:t>
            </a:r>
            <a:endParaRPr sz="21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</p:txBody>
      </p:sp>
      <p:sp>
        <p:nvSpPr>
          <p:cNvPr id="309" name="Google Shape;309;p36"/>
          <p:cNvSpPr/>
          <p:nvPr/>
        </p:nvSpPr>
        <p:spPr>
          <a:xfrm>
            <a:off x="8143850" y="3208500"/>
            <a:ext cx="2200800" cy="20289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92D05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White boards</a:t>
            </a: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 =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Trebuchet MS"/>
                <a:ea typeface="Trebuchet MS"/>
                <a:cs typeface="Trebuchet MS"/>
                <a:sym typeface="Trebuchet MS"/>
              </a:rPr>
              <a:t>£3,008</a:t>
            </a:r>
            <a:endParaRPr sz="22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/>
          </a:p>
        </p:txBody>
      </p:sp>
      <p:sp>
        <p:nvSpPr>
          <p:cNvPr id="310" name="Google Shape;310;p36"/>
          <p:cNvSpPr txBox="1"/>
          <p:nvPr/>
        </p:nvSpPr>
        <p:spPr>
          <a:xfrm>
            <a:off x="369375" y="233925"/>
            <a:ext cx="4149300" cy="4341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184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Last academic year</a:t>
            </a:r>
            <a:endParaRPr b="1" sz="3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84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£22,750 (excluding amounts relating to prior year)</a:t>
            </a:r>
            <a:endParaRPr b="1" sz="2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84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Of which £4,500 was investment items</a:t>
            </a:r>
            <a:endParaRPr b="1" sz="2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84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In 23/24 the PTA raised c.£17,500 through events and initiatives</a:t>
            </a:r>
            <a:endParaRPr b="1" sz="2184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7"/>
          <p:cNvSpPr txBox="1"/>
          <p:nvPr/>
        </p:nvSpPr>
        <p:spPr>
          <a:xfrm>
            <a:off x="640080" y="325369"/>
            <a:ext cx="4368600" cy="1956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Committed funds for 2024/25</a:t>
            </a:r>
            <a:endParaRPr b="1" sz="4600">
              <a:solidFill>
                <a:schemeClr val="accen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316" name="Google Shape;316;p37"/>
          <p:cNvPicPr preferRelativeResize="0"/>
          <p:nvPr/>
        </p:nvPicPr>
        <p:blipFill rotWithShape="1">
          <a:blip r:embed="rId3">
            <a:alphaModFix/>
          </a:blip>
          <a:srcRect b="0" l="17008" r="22848" t="0"/>
          <a:stretch/>
        </p:blipFill>
        <p:spPr>
          <a:xfrm>
            <a:off x="4418818" y="0"/>
            <a:ext cx="6276882" cy="6858000"/>
          </a:xfrm>
          <a:custGeom>
            <a:rect b="b" l="l" r="r" t="t"/>
            <a:pathLst>
              <a:path extrusionOk="0" h="6858000" w="6878775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317" name="Google Shape;317;p37"/>
          <p:cNvSpPr txBox="1"/>
          <p:nvPr/>
        </p:nvSpPr>
        <p:spPr>
          <a:xfrm>
            <a:off x="162475" y="2593950"/>
            <a:ext cx="4918200" cy="4720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None/>
            </a:pPr>
            <a:r>
              <a:rPr b="1"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Learning resources - £900</a:t>
            </a:r>
            <a:endParaRPr b="1"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6540" lvl="0" marL="28575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360"/>
              <a:buFont typeface="Candara"/>
              <a:buChar char="•"/>
            </a:pP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TTRockstars,</a:t>
            </a:r>
            <a:endParaRPr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6540" lvl="0" marL="28575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360"/>
              <a:buFont typeface="Candara"/>
              <a:buChar char="•"/>
            </a:pP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Lingoscope, </a:t>
            </a:r>
            <a:endParaRPr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6540" lvl="0" marL="28575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360"/>
              <a:buFont typeface="Candara"/>
              <a:buChar char="•"/>
            </a:pP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Libresoft</a:t>
            </a:r>
            <a:endParaRPr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6540" lvl="0" marL="28575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360"/>
              <a:buFont typeface="Candara"/>
              <a:buChar char="•"/>
            </a:pP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First News </a:t>
            </a:r>
            <a:endParaRPr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None/>
            </a:pPr>
            <a:r>
              <a:t/>
            </a:r>
            <a:endParaRPr b="1"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None/>
            </a:pPr>
            <a:r>
              <a:rPr b="1"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Class music lessons and assemblies</a:t>
            </a:r>
            <a:endParaRPr b="1"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6540" lvl="0" marL="28575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360"/>
              <a:buFont typeface="Candara"/>
              <a:buChar char="•"/>
            </a:pP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Bucks Music £1,300</a:t>
            </a:r>
            <a:endParaRPr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256540" lvl="0" marL="28575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Clr>
                <a:srgbClr val="3F3F3F"/>
              </a:buClr>
              <a:buSzPts val="2360"/>
              <a:buFont typeface="Candara"/>
              <a:buChar char="•"/>
            </a:pP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Rock and Pop £</a:t>
            </a:r>
            <a:r>
              <a:rPr lang="en-GB" sz="23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5,800</a:t>
            </a:r>
            <a:endParaRPr sz="23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SzPts val="852"/>
              <a:buNone/>
            </a:pPr>
            <a:r>
              <a:t/>
            </a:r>
            <a:endParaRPr b="1" sz="25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lnSpc>
                <a:spcPct val="80000"/>
              </a:lnSpc>
              <a:spcBef>
                <a:spcPts val="1102"/>
              </a:spcBef>
              <a:spcAft>
                <a:spcPts val="0"/>
              </a:spcAft>
              <a:buSzPts val="852"/>
              <a:buNone/>
            </a:pPr>
            <a:r>
              <a:rPr b="1" lang="en-GB" sz="256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TOTAL = £8,900</a:t>
            </a:r>
            <a:endParaRPr b="1" sz="256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8"/>
          <p:cNvSpPr txBox="1"/>
          <p:nvPr/>
        </p:nvSpPr>
        <p:spPr>
          <a:xfrm rot="-544573">
            <a:off x="306344" y="1005535"/>
            <a:ext cx="2898288" cy="1200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Nursery &amp; Reception (EYFS)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Outdoor play area, play equipment &amp; artificial grass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 set phonics books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3" name="Google Shape;323;p38"/>
          <p:cNvSpPr txBox="1"/>
          <p:nvPr/>
        </p:nvSpPr>
        <p:spPr>
          <a:xfrm rot="-533790">
            <a:off x="5757630" y="415269"/>
            <a:ext cx="4155190" cy="43789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Information Technology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Main hall AV system &amp; ladder for access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Whiteboards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Gooseberry Planet online safety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Digital cameras &amp; memory cards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 set laptops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 set ipads &amp; cases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Charging trolley &amp; USB leads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 set Chromebooks &amp; management console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Headphones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Interactive whiteboards 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Digital leaders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Kidblog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NowPressPlay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24" name="Google Shape;324;p38"/>
          <p:cNvSpPr txBox="1"/>
          <p:nvPr/>
        </p:nvSpPr>
        <p:spPr>
          <a:xfrm rot="-534684">
            <a:off x="56677" y="2564429"/>
            <a:ext cx="2458586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KS1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Classroom chairs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Water play equipment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5" name="Google Shape;325;p38"/>
          <p:cNvSpPr txBox="1"/>
          <p:nvPr/>
        </p:nvSpPr>
        <p:spPr>
          <a:xfrm rot="219881">
            <a:off x="-102266" y="3774975"/>
            <a:ext cx="2944986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KS2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Classroom chairs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Classroom tables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Maths books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Yearly leavers celebrations 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Drone workshops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6" name="Google Shape;326;p38"/>
          <p:cNvSpPr txBox="1"/>
          <p:nvPr/>
        </p:nvSpPr>
        <p:spPr>
          <a:xfrm rot="-544543">
            <a:off x="-121791" y="5733324"/>
            <a:ext cx="3384731" cy="203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Sports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Safety crash mat &amp; gym mats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Football kits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Foam vault horse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Balance bench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Goal posts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27" name="Google Shape;327;p38"/>
          <p:cNvSpPr txBox="1"/>
          <p:nvPr/>
        </p:nvSpPr>
        <p:spPr>
          <a:xfrm>
            <a:off x="2571950" y="2090373"/>
            <a:ext cx="3713400" cy="528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Playground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New KS1 playground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Stage &amp; chalkboard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Picnic benches &amp; parasols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Memorial bench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Buddy bench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Play tunnel 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Scooter/bike rack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Hulahoops, stilts, stompabouts, flexiweights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Playground survey &amp; masterplan  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Climbing frame refurbishment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Playbark, resurfacing trim trail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Powerwash &amp; pressure washer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Timber treatment for play huts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Landscaping tools &amp; safety equipment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8" name="Google Shape;328;p38"/>
          <p:cNvSpPr txBox="1"/>
          <p:nvPr/>
        </p:nvSpPr>
        <p:spPr>
          <a:xfrm rot="219713">
            <a:off x="6650204" y="5181455"/>
            <a:ext cx="2945113" cy="17543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Infrastructure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New dining hall chairs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Modular stage for the hall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383200" y="0"/>
            <a:ext cx="57483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600"/>
              <a:buFont typeface="Trebuchet MS"/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And over 11 years…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3572525" y="1066150"/>
            <a:ext cx="17769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Trebuchet MS"/>
                <a:ea typeface="Trebuchet MS"/>
                <a:cs typeface="Trebuchet MS"/>
                <a:sym typeface="Trebuchet MS"/>
              </a:rPr>
              <a:t>DT teacher</a:t>
            </a:r>
            <a:endParaRPr sz="1800"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9"/>
          <p:cNvSpPr txBox="1"/>
          <p:nvPr/>
        </p:nvSpPr>
        <p:spPr>
          <a:xfrm rot="-870398">
            <a:off x="3781705" y="1430918"/>
            <a:ext cx="2747391" cy="11834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Literacy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Phonics Bugs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Children’s newspapers &amp; comics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6" name="Google Shape;336;p39"/>
          <p:cNvSpPr txBox="1"/>
          <p:nvPr/>
        </p:nvSpPr>
        <p:spPr>
          <a:xfrm>
            <a:off x="533952" y="1512371"/>
            <a:ext cx="3384600" cy="25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Outdoor learning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Wheelbarrow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Compost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Plants &amp; bulbs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Apple trees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Chicken coop &amp; welfare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Maintenance &amp; equipment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Gardening tools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37" name="Google Shape;337;p39"/>
          <p:cNvSpPr txBox="1"/>
          <p:nvPr/>
        </p:nvSpPr>
        <p:spPr>
          <a:xfrm>
            <a:off x="3989749" y="2992574"/>
            <a:ext cx="2712300" cy="110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Music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Violin lessons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Dundun drums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Drum kit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Music software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8" name="Google Shape;338;p39"/>
          <p:cNvSpPr txBox="1"/>
          <p:nvPr/>
        </p:nvSpPr>
        <p:spPr>
          <a:xfrm rot="-483201">
            <a:off x="721914" y="4006703"/>
            <a:ext cx="3008671" cy="16585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Science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Rising Stars Science curriculum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British Science Week resources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9" name="Google Shape;339;p39"/>
          <p:cNvSpPr txBox="1"/>
          <p:nvPr/>
        </p:nvSpPr>
        <p:spPr>
          <a:xfrm rot="802858">
            <a:off x="3463052" y="5164348"/>
            <a:ext cx="3384685" cy="20312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Cookery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Kitchen utensils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Ovens, hobs, microwave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Blender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Lab stools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Kitchen deep cleaning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40" name="Google Shape;340;p39"/>
          <p:cNvSpPr txBox="1"/>
          <p:nvPr/>
        </p:nvSpPr>
        <p:spPr>
          <a:xfrm rot="-288577">
            <a:off x="6175841" y="4291050"/>
            <a:ext cx="3384819" cy="9179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Maths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Classroom teaching aids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Times Tables Rockstars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 rot="-870398">
            <a:off x="6081930" y="2039943"/>
            <a:ext cx="2747391" cy="11834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Main Hall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Chairs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AV equipment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 rot="378007">
            <a:off x="670297" y="6014996"/>
            <a:ext cx="2747493" cy="11834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Candara"/>
              <a:buNone/>
            </a:pPr>
            <a:r>
              <a:rPr b="1" lang="en-GB" sz="1800">
                <a:solidFill>
                  <a:schemeClr val="accent6"/>
                </a:solidFill>
                <a:latin typeface="Candara"/>
                <a:ea typeface="Candara"/>
                <a:cs typeface="Candara"/>
                <a:sym typeface="Candara"/>
              </a:rPr>
              <a:t>Other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SEN resources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Lego for lego club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Art show funding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rPr lang="en-GB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Year 6 leavers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ndara"/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0" y="0"/>
            <a:ext cx="68802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solidFill>
                  <a:schemeClr val="accent1"/>
                </a:solidFill>
                <a:latin typeface="Candara"/>
                <a:ea typeface="Candara"/>
                <a:cs typeface="Candara"/>
                <a:sym typeface="Candara"/>
              </a:rPr>
              <a:t>And over 11 years…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0"/>
          <p:cNvSpPr/>
          <p:nvPr/>
        </p:nvSpPr>
        <p:spPr>
          <a:xfrm>
            <a:off x="1571750" y="1625274"/>
            <a:ext cx="75483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ndara"/>
              <a:buNone/>
            </a:pPr>
            <a:r>
              <a:rPr lang="en-GB" sz="6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Head Teacher’s Report</a:t>
            </a:r>
            <a:endParaRPr sz="6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419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ndara"/>
              <a:buChar char="●"/>
            </a:pPr>
            <a:r>
              <a:rPr lang="en-GB" sz="3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Support</a:t>
            </a:r>
            <a:endParaRPr sz="3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419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ndara"/>
              <a:buChar char="●"/>
            </a:pPr>
            <a:r>
              <a:rPr lang="en-GB" sz="3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Events</a:t>
            </a:r>
            <a:endParaRPr sz="3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419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ndara"/>
              <a:buChar char="●"/>
            </a:pPr>
            <a:r>
              <a:rPr lang="en-GB" sz="3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Newsletters</a:t>
            </a:r>
            <a:endParaRPr sz="3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419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ndara"/>
              <a:buChar char="●"/>
            </a:pPr>
            <a:r>
              <a:rPr lang="en-GB" sz="3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 involved!</a:t>
            </a:r>
            <a:endParaRPr sz="3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4191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ndara"/>
              <a:buChar char="●"/>
            </a:pPr>
            <a:r>
              <a:rPr lang="en-GB" sz="30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ALL FUNDS RAISED SPENT DIRECTLY ON ENRICHMENT OF YOUR CHILDREN!</a:t>
            </a:r>
            <a:endParaRPr sz="3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3" name="Google Shape;353;p41"/>
          <p:cNvGrpSpPr/>
          <p:nvPr/>
        </p:nvGrpSpPr>
        <p:grpSpPr>
          <a:xfrm>
            <a:off x="317368" y="71467"/>
            <a:ext cx="7468670" cy="2654465"/>
            <a:chOff x="-4859580" y="1461017"/>
            <a:chExt cx="9618377" cy="3859356"/>
          </a:xfrm>
        </p:grpSpPr>
        <p:pic>
          <p:nvPicPr>
            <p:cNvPr id="354" name="Google Shape;354;p4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 flipH="1">
              <a:off x="802863" y="2625452"/>
              <a:ext cx="3913209" cy="244575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55" name="Google Shape;355;p41"/>
            <p:cNvGrpSpPr/>
            <p:nvPr/>
          </p:nvGrpSpPr>
          <p:grpSpPr>
            <a:xfrm>
              <a:off x="-4859580" y="1461017"/>
              <a:ext cx="6095238" cy="3552381"/>
              <a:chOff x="-4492111" y="1332830"/>
              <a:chExt cx="6095238" cy="3552381"/>
            </a:xfrm>
          </p:grpSpPr>
          <p:pic>
            <p:nvPicPr>
              <p:cNvPr id="356" name="Google Shape;356;p41"/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>
                <a:off x="-4492111" y="1332830"/>
                <a:ext cx="6095238" cy="355238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57" name="Google Shape;357;p41"/>
              <p:cNvPicPr preferRelativeResize="0"/>
              <p:nvPr/>
            </p:nvPicPr>
            <p:blipFill rotWithShape="1">
              <a:blip r:embed="rId5">
                <a:alphaModFix/>
              </a:blip>
              <a:srcRect b="0" l="14673" r="77195" t="50868"/>
              <a:stretch/>
            </p:blipFill>
            <p:spPr>
              <a:xfrm>
                <a:off x="-623077" y="3139923"/>
                <a:ext cx="495656" cy="174528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58" name="Google Shape;358;p41"/>
              <p:cNvPicPr preferRelativeResize="0"/>
              <p:nvPr/>
            </p:nvPicPr>
            <p:blipFill rotWithShape="1">
              <a:blip r:embed="rId6">
                <a:alphaModFix/>
              </a:blip>
              <a:srcRect b="46767" l="50799" r="0" t="0"/>
              <a:stretch/>
            </p:blipFill>
            <p:spPr>
              <a:xfrm>
                <a:off x="-3956954" y="2235237"/>
                <a:ext cx="2512462" cy="158428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59" name="Google Shape;359;p41"/>
            <p:cNvPicPr preferRelativeResize="0"/>
            <p:nvPr/>
          </p:nvPicPr>
          <p:blipFill rotWithShape="1">
            <a:blip r:embed="rId3">
              <a:alphaModFix/>
            </a:blip>
            <a:srcRect b="50860" l="0" r="41540" t="26428"/>
            <a:stretch/>
          </p:blipFill>
          <p:spPr>
            <a:xfrm flipH="1">
              <a:off x="2428427" y="3546505"/>
              <a:ext cx="2287643" cy="555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0" name="Google Shape;360;p41"/>
            <p:cNvPicPr preferRelativeResize="0"/>
            <p:nvPr/>
          </p:nvPicPr>
          <p:blipFill rotWithShape="1">
            <a:blip r:embed="rId3">
              <a:alphaModFix/>
            </a:blip>
            <a:srcRect b="50860" l="0" r="41540" t="26428"/>
            <a:stretch/>
          </p:blipFill>
          <p:spPr>
            <a:xfrm flipH="1">
              <a:off x="2507772" y="3851751"/>
              <a:ext cx="2199749" cy="555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1" name="Google Shape;361;p41"/>
            <p:cNvPicPr preferRelativeResize="0"/>
            <p:nvPr/>
          </p:nvPicPr>
          <p:blipFill rotWithShape="1">
            <a:blip r:embed="rId3">
              <a:alphaModFix/>
            </a:blip>
            <a:srcRect b="50860" l="0" r="41540" t="26428"/>
            <a:stretch/>
          </p:blipFill>
          <p:spPr>
            <a:xfrm flipH="1">
              <a:off x="2439003" y="4160427"/>
              <a:ext cx="2287643" cy="555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2" name="Google Shape;362;p41"/>
            <p:cNvPicPr preferRelativeResize="0"/>
            <p:nvPr/>
          </p:nvPicPr>
          <p:blipFill rotWithShape="1">
            <a:blip r:embed="rId3">
              <a:alphaModFix/>
            </a:blip>
            <a:srcRect b="50860" l="0" r="41540" t="26428"/>
            <a:stretch/>
          </p:blipFill>
          <p:spPr>
            <a:xfrm flipH="1">
              <a:off x="2315908" y="4465854"/>
              <a:ext cx="2419389" cy="555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3" name="Google Shape;363;p41"/>
            <p:cNvPicPr preferRelativeResize="0"/>
            <p:nvPr/>
          </p:nvPicPr>
          <p:blipFill rotWithShape="1">
            <a:blip r:embed="rId3">
              <a:alphaModFix/>
            </a:blip>
            <a:srcRect b="50860" l="0" r="41540" t="26428"/>
            <a:stretch/>
          </p:blipFill>
          <p:spPr>
            <a:xfrm flipH="1">
              <a:off x="2082711" y="4764897"/>
              <a:ext cx="2676086" cy="55547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64" name="Google Shape;364;p41"/>
          <p:cNvSpPr txBox="1"/>
          <p:nvPr/>
        </p:nvSpPr>
        <p:spPr>
          <a:xfrm>
            <a:off x="317375" y="2873175"/>
            <a:ext cx="8439000" cy="395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KS2 music lessons (4 different musical instruments)</a:t>
            </a:r>
            <a:endParaRPr sz="24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Continuation of renewals for interactive resources in class</a:t>
            </a:r>
            <a:endParaRPr sz="24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Edible garden teaching 1 day per week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Smartpod for music lessons and radio shows / podcasts to parents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SEND resources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“Now, press, play” subscription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Head Head Boy and Girl have requested further magazine subscriptions for Years 5 and 6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4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18556" y="976451"/>
            <a:ext cx="2825874" cy="139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4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205013" y="4739239"/>
            <a:ext cx="2486781" cy="139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2"/>
          <p:cNvSpPr/>
          <p:nvPr/>
        </p:nvSpPr>
        <p:spPr>
          <a:xfrm>
            <a:off x="424519" y="3056574"/>
            <a:ext cx="9842700" cy="14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Elections 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(Committee Members, Officers, Auditor)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3"/>
          <p:cNvSpPr/>
          <p:nvPr/>
        </p:nvSpPr>
        <p:spPr>
          <a:xfrm>
            <a:off x="424550" y="356604"/>
            <a:ext cx="9842700" cy="8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Retiring members:</a:t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t/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 big thank you to:</a:t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Monica Gill (outgoing Secretary)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Jasneet Ladd</a:t>
            </a:r>
            <a:endParaRPr b="1"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Himanshi Mody (outgoing Chair)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Utkarsh Kadganche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Marcos Sebastian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Maria 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77" name="Google Shape;37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1125" y="3171450"/>
            <a:ext cx="3052150" cy="270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4"/>
          <p:cNvSpPr/>
          <p:nvPr/>
        </p:nvSpPr>
        <p:spPr>
          <a:xfrm>
            <a:off x="424550" y="356604"/>
            <a:ext cx="9842700" cy="8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Re-election of current members:</a:t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t/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 continued thank you to:</a:t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t/>
            </a:r>
            <a:endParaRPr sz="15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Emma Evans (Chair)- Vote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Rob Hacking 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Colleen Byrne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Whitney Hall (Vice Chair) - Vote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Ivan Mera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Solomon Kamal-Uddin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Caroline Lennard (Continue as Treasurer)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Bijal Pankhania (Secretary) - Vote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rebuchet MS"/>
              <a:buChar char="●"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Kate Ross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Myfanwy Beynon will continue as our Auditor.</a:t>
            </a:r>
            <a:endParaRPr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Google Shape;387;p45"/>
          <p:cNvPicPr preferRelativeResize="0"/>
          <p:nvPr/>
        </p:nvPicPr>
        <p:blipFill rotWithShape="1">
          <a:blip r:embed="rId3">
            <a:alphaModFix/>
          </a:blip>
          <a:srcRect b="7595" l="0" r="0" t="0"/>
          <a:stretch/>
        </p:blipFill>
        <p:spPr>
          <a:xfrm>
            <a:off x="376625" y="242500"/>
            <a:ext cx="3497700" cy="1814325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45"/>
          <p:cNvSpPr txBox="1"/>
          <p:nvPr/>
        </p:nvSpPr>
        <p:spPr>
          <a:xfrm>
            <a:off x="625750" y="2004300"/>
            <a:ext cx="7683000" cy="30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latin typeface="Trebuchet MS"/>
                <a:ea typeface="Trebuchet MS"/>
                <a:cs typeface="Trebuchet MS"/>
                <a:sym typeface="Trebuchet MS"/>
              </a:rPr>
              <a:t>Election of new parent and teacher members (Vote):</a:t>
            </a:r>
            <a:endParaRPr sz="37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Trebuchet MS"/>
              <a:buChar char="●"/>
            </a:pPr>
            <a:r>
              <a:rPr lang="en-GB" sz="2300">
                <a:latin typeface="Trebuchet MS"/>
                <a:ea typeface="Trebuchet MS"/>
                <a:cs typeface="Trebuchet MS"/>
                <a:sym typeface="Trebuchet MS"/>
              </a:rPr>
              <a:t>Geeta Ruparelia</a:t>
            </a:r>
            <a:endParaRPr sz="2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Trebuchet MS"/>
              <a:buChar char="●"/>
            </a:pPr>
            <a:r>
              <a:rPr lang="en-GB" sz="2300">
                <a:latin typeface="Trebuchet MS"/>
                <a:ea typeface="Trebuchet MS"/>
                <a:cs typeface="Trebuchet MS"/>
                <a:sym typeface="Trebuchet MS"/>
              </a:rPr>
              <a:t>Jyoti Ghai</a:t>
            </a:r>
            <a:endParaRPr sz="2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Trebuchet MS"/>
              <a:buChar char="●"/>
            </a:pPr>
            <a:r>
              <a:rPr lang="en-GB" sz="2300">
                <a:latin typeface="Trebuchet MS"/>
                <a:ea typeface="Trebuchet MS"/>
                <a:cs typeface="Trebuchet MS"/>
                <a:sym typeface="Trebuchet MS"/>
              </a:rPr>
              <a:t>Mrs West</a:t>
            </a:r>
            <a:endParaRPr sz="23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Trebuchet MS"/>
              <a:buChar char="●"/>
            </a:pPr>
            <a:r>
              <a:rPr lang="en-GB" sz="2300">
                <a:latin typeface="Trebuchet MS"/>
                <a:ea typeface="Trebuchet MS"/>
                <a:cs typeface="Trebuchet MS"/>
                <a:sym typeface="Trebuchet MS"/>
              </a:rPr>
              <a:t>Mrs Malton</a:t>
            </a:r>
            <a:endParaRPr sz="23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89" name="Google Shape;389;p45"/>
          <p:cNvSpPr txBox="1"/>
          <p:nvPr/>
        </p:nvSpPr>
        <p:spPr>
          <a:xfrm>
            <a:off x="973150" y="5725297"/>
            <a:ext cx="6988200" cy="16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Thank you for joining our committee! </a:t>
            </a:r>
            <a:endParaRPr b="1" sz="23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New joiner form to be completed and your </a:t>
            </a: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details will be added to the Charity Commission and school </a:t>
            </a: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website</a:t>
            </a:r>
            <a:r>
              <a:rPr lang="en-GB" sz="23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in due course. 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6"/>
          <p:cNvSpPr/>
          <p:nvPr/>
        </p:nvSpPr>
        <p:spPr>
          <a:xfrm>
            <a:off x="2614634" y="3056562"/>
            <a:ext cx="570861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ndara"/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AOB &amp; Open Questions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